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0"/>
  </p:notesMasterIdLst>
  <p:sldIdLst>
    <p:sldId id="318" r:id="rId2"/>
    <p:sldId id="301" r:id="rId3"/>
    <p:sldId id="319" r:id="rId4"/>
    <p:sldId id="302" r:id="rId5"/>
    <p:sldId id="289" r:id="rId6"/>
    <p:sldId id="335" r:id="rId7"/>
    <p:sldId id="290" r:id="rId8"/>
    <p:sldId id="291" r:id="rId9"/>
    <p:sldId id="292" r:id="rId10"/>
    <p:sldId id="321" r:id="rId11"/>
    <p:sldId id="293" r:id="rId12"/>
    <p:sldId id="326" r:id="rId13"/>
    <p:sldId id="327" r:id="rId14"/>
    <p:sldId id="322" r:id="rId15"/>
    <p:sldId id="323" r:id="rId16"/>
    <p:sldId id="324" r:id="rId17"/>
    <p:sldId id="297" r:id="rId18"/>
    <p:sldId id="325" r:id="rId19"/>
    <p:sldId id="298" r:id="rId20"/>
    <p:sldId id="299" r:id="rId21"/>
    <p:sldId id="300" r:id="rId22"/>
    <p:sldId id="328" r:id="rId23"/>
    <p:sldId id="303" r:id="rId24"/>
    <p:sldId id="304" r:id="rId25"/>
    <p:sldId id="305" r:id="rId26"/>
    <p:sldId id="308" r:id="rId27"/>
    <p:sldId id="329" r:id="rId28"/>
    <p:sldId id="330" r:id="rId29"/>
    <p:sldId id="331" r:id="rId30"/>
    <p:sldId id="310" r:id="rId31"/>
    <p:sldId id="311" r:id="rId32"/>
    <p:sldId id="312" r:id="rId33"/>
    <p:sldId id="314" r:id="rId34"/>
    <p:sldId id="315" r:id="rId35"/>
    <p:sldId id="332" r:id="rId36"/>
    <p:sldId id="333" r:id="rId37"/>
    <p:sldId id="317" r:id="rId38"/>
    <p:sldId id="334" r:id="rId3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88" autoAdjust="0"/>
    <p:restoredTop sz="94660"/>
  </p:normalViewPr>
  <p:slideViewPr>
    <p:cSldViewPr>
      <p:cViewPr varScale="1">
        <p:scale>
          <a:sx n="85" d="100"/>
          <a:sy n="85" d="100"/>
        </p:scale>
        <p:origin x="14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90" y="834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6D31300-871E-4146-8816-51262C2BCA1F}" type="datetimeFigureOut">
              <a:rPr lang="fa-IR" smtClean="0"/>
              <a:pPr/>
              <a:t>15/03/1442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05A73DE-3C12-4E45-BB9A-2F033AEFB092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B5ED-67FD-4E9C-94A4-45326FE0A11C}" type="datetime8">
              <a:rPr lang="fa-IR" smtClean="0"/>
              <a:pPr/>
              <a:t>31 اُكتبر 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alibanagozar@gmail.com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DCAF3-EB78-43D4-88E7-E482658890E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F4F8-CBA8-4B8D-831C-54C68621C3E5}" type="datetime8">
              <a:rPr lang="fa-IR" smtClean="0"/>
              <a:pPr/>
              <a:t>31 اُكتبر 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alibanagozar@gmail.com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DCAF3-EB78-43D4-88E7-E482658890E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7F816-ED99-4B32-8F96-C2772E5211A5}" type="datetime8">
              <a:rPr lang="fa-IR" smtClean="0"/>
              <a:pPr/>
              <a:t>31 اُكتبر 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alibanagozar@gmail.com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DCAF3-EB78-43D4-88E7-E482658890E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9EF9A-E4C1-4C24-B2CC-847927AAC10D}" type="datetime8">
              <a:rPr lang="fa-IR" smtClean="0"/>
              <a:pPr>
                <a:defRPr/>
              </a:pPr>
              <a:t>31 اُكتبر 20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alibanagozar@gmail.com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ED70C-6F04-4B54-A528-313B7335D7AA}" type="slidenum">
              <a:rPr lang="fa-IR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85D3-4562-49AB-9735-5640A1CACEBE}" type="datetime8">
              <a:rPr lang="fa-IR" smtClean="0"/>
              <a:pPr/>
              <a:t>31 اُكتبر 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alibanagozar@gmail.com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DCAF3-EB78-43D4-88E7-E482658890E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D304-9C50-4D47-B5D0-7215AAE8AC90}" type="datetime8">
              <a:rPr lang="fa-IR" smtClean="0"/>
              <a:pPr/>
              <a:t>31 اُكتبر 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alibanagozar@gmail.com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DCAF3-EB78-43D4-88E7-E482658890E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8A374-5875-427B-A86C-9104B8D34AA2}" type="datetime8">
              <a:rPr lang="fa-IR" smtClean="0"/>
              <a:pPr/>
              <a:t>31 اُكتبر 20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alibanagozar@gmail.com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DCAF3-EB78-43D4-88E7-E482658890E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E8D66-F414-49BD-B9BF-3FF0F83EF791}" type="datetime8">
              <a:rPr lang="fa-IR" smtClean="0"/>
              <a:pPr/>
              <a:t>31 اُكتبر 20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alibanagozar@gmail.com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DCAF3-EB78-43D4-88E7-E482658890E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E593-A350-4E8F-A4A4-7A5CFD506DDC}" type="datetime8">
              <a:rPr lang="fa-IR" smtClean="0"/>
              <a:pPr/>
              <a:t>31 اُكتبر 20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alibanagozar@gmail.com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DCAF3-EB78-43D4-88E7-E482658890E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DF6F-C9A4-41C5-9DB5-A4C73B5CF386}" type="datetime8">
              <a:rPr lang="fa-IR" smtClean="0"/>
              <a:pPr/>
              <a:t>31 اُكتبر 20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alibanagozar@gmail.com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DCAF3-EB78-43D4-88E7-E482658890E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49EE-592E-410A-8EA0-62C569164495}" type="datetime8">
              <a:rPr lang="fa-IR" smtClean="0"/>
              <a:pPr/>
              <a:t>31 اُكتبر 20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alibanagozar@gmail.com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DCAF3-EB78-43D4-88E7-E482658890E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5A489-39CC-4C57-B87E-AF3FC2ED4D6D}" type="datetime8">
              <a:rPr lang="fa-IR" smtClean="0"/>
              <a:pPr/>
              <a:t>31 اُكتبر 20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alibanagozar@gmail.com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DCAF3-EB78-43D4-88E7-E482658890E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48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99680-ED49-4625-8FB9-EA3E025F1D8B}" type="datetime8">
              <a:rPr lang="fa-IR" smtClean="0"/>
              <a:pPr/>
              <a:t>31 اُكتبر 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alibanagozar@gmail.com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DCAF3-EB78-43D4-88E7-E482658890ED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/>
  <p:hf sldNum="0"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Picture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" y="0"/>
            <a:ext cx="9136405" cy="685800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685800"/>
            <a:ext cx="8007350" cy="5410200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None/>
            </a:pPr>
            <a:endParaRPr lang="fa-IR" sz="2400" dirty="0"/>
          </a:p>
          <a:p>
            <a:pPr algn="just">
              <a:lnSpc>
                <a:spcPct val="90000"/>
              </a:lnSpc>
            </a:pPr>
            <a:r>
              <a:rPr lang="fa-IR" sz="2400" dirty="0"/>
              <a:t>الکل در غلظتهای پایین دپرسان انتخابی </a:t>
            </a:r>
            <a:r>
              <a:rPr lang="en-US" sz="2400" dirty="0"/>
              <a:t>CNS</a:t>
            </a:r>
            <a:r>
              <a:rPr lang="fa-IR" sz="2400" dirty="0"/>
              <a:t> بوده</a:t>
            </a:r>
            <a:r>
              <a:rPr lang="fa-IR" sz="1400" dirty="0"/>
              <a:t>(بر روی </a:t>
            </a:r>
            <a:r>
              <a:rPr lang="en-US" sz="1400" dirty="0"/>
              <a:t>CNS</a:t>
            </a:r>
            <a:r>
              <a:rPr lang="fa-IR" sz="1400" dirty="0"/>
              <a:t> اثر مهاری دارد) </a:t>
            </a:r>
            <a:r>
              <a:rPr lang="fa-IR" sz="2400" dirty="0"/>
              <a:t>و به دلیل کاهش اثرات مهاری روی کورتکس مغز باعث اثرات تحریکی اولیه میشود</a:t>
            </a:r>
          </a:p>
          <a:p>
            <a:pPr algn="ctr">
              <a:lnSpc>
                <a:spcPct val="90000"/>
              </a:lnSpc>
              <a:buNone/>
            </a:pPr>
            <a:r>
              <a:rPr lang="fa-IR" sz="2000" dirty="0">
                <a:solidFill>
                  <a:srgbClr val="7030A0"/>
                </a:solidFill>
              </a:rPr>
              <a:t>(از دست دادن کنترل-بروز رفتارهای غیراجتماعی-بدخلقی-تحریک پذیری-هتاکی)</a:t>
            </a:r>
          </a:p>
          <a:p>
            <a:pPr algn="just">
              <a:lnSpc>
                <a:spcPct val="90000"/>
              </a:lnSpc>
            </a:pPr>
            <a:endParaRPr lang="fa-IR" sz="2400" dirty="0"/>
          </a:p>
          <a:p>
            <a:pPr algn="just">
              <a:lnSpc>
                <a:spcPct val="90000"/>
              </a:lnSpc>
            </a:pPr>
            <a:endParaRPr lang="fa-IR" sz="2400" dirty="0"/>
          </a:p>
          <a:p>
            <a:pPr algn="just">
              <a:lnSpc>
                <a:spcPct val="90000"/>
              </a:lnSpc>
            </a:pPr>
            <a:endParaRPr lang="fa-IR" sz="2400" dirty="0"/>
          </a:p>
          <a:p>
            <a:pPr algn="just">
              <a:lnSpc>
                <a:spcPct val="90000"/>
              </a:lnSpc>
            </a:pPr>
            <a:endParaRPr lang="fa-IR" sz="2400" dirty="0"/>
          </a:p>
          <a:p>
            <a:pPr algn="just">
              <a:lnSpc>
                <a:spcPct val="90000"/>
              </a:lnSpc>
            </a:pPr>
            <a:r>
              <a:rPr lang="fa-IR" sz="2400" dirty="0"/>
              <a:t>و در غلظتهای بالا الکل بر مراکز پایین تر اثر گذاشته و یک دپرسان عمومی تلقی میشود که در این صورت خطر دپرسیون تنفسی و نهایتاً مرگ وجود خواهد داشت.</a:t>
            </a:r>
            <a:endParaRPr lang="en-US" sz="2400" dirty="0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0"/>
            <a:ext cx="8385175" cy="898509"/>
          </a:xfrm>
        </p:spPr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fa-IR" sz="24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cs typeface="+mn-cs"/>
              </a:rPr>
              <a:t>علائم بالینی در غلظتهای مختلف خونی الکل(بسته به سابقه مصرف و تولرانس افراد متفاوت میباشد)</a:t>
            </a:r>
            <a:endParaRPr lang="en-US" sz="24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cs typeface="+mn-cs"/>
            </a:endParaRPr>
          </a:p>
        </p:txBody>
      </p:sp>
      <p:graphicFrame>
        <p:nvGraphicFramePr>
          <p:cNvPr id="221221" name="Group 37"/>
          <p:cNvGraphicFramePr>
            <a:graphicFrameLocks noGrp="1"/>
          </p:cNvGraphicFramePr>
          <p:nvPr>
            <p:ph type="tbl" idx="1"/>
          </p:nvPr>
        </p:nvGraphicFramePr>
        <p:xfrm>
          <a:off x="500034" y="857232"/>
          <a:ext cx="8007350" cy="5869450"/>
        </p:xfrm>
        <a:graphic>
          <a:graphicData uri="http://schemas.openxmlformats.org/drawingml/2006/table">
            <a:tbl>
              <a:tblPr/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550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اثرات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غلظت خونی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mg/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dL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50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اختلال در رانندگی و مهارت های مشابه(در افراد غیر مقاوم به الکل)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50-20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550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-تغییرات خلقی و رفتاری-اختلالات حسی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کاهش کنترل حرکتی(اختلال در هماهنگی عضلات-افزایش زمان عکس العمل)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100-50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31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عدم تعادل-ابهام در سخن گفتن-احتمالا تهوع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150-100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31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مستی واضح-تهوع-آتاکسی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200-150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31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استفراغ-منگی-احتمالاً کما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300-200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531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fa-I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هیپوتونی-اسیدوز متابولیک-خطر آسپیراسیون-کما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350-300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31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خطر پیشرونده مرگ ناشی ازفلج تنفسی 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&gt;350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fa-IR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cs typeface="+mn-cs"/>
              </a:rPr>
              <a:t>علائم و نشانه ها</a:t>
            </a:r>
            <a:endParaRPr lang="en-US" sz="2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cs typeface="+mn-cs"/>
            </a:endParaRP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00034" y="214290"/>
            <a:ext cx="8229600" cy="5857892"/>
          </a:xfrm>
        </p:spPr>
        <p:txBody>
          <a:bodyPr>
            <a:noAutofit/>
          </a:bodyPr>
          <a:lstStyle/>
          <a:p>
            <a:pPr marL="609600" indent="-609600" algn="just">
              <a:buNone/>
            </a:pPr>
            <a:r>
              <a:rPr lang="en-US" sz="2400" b="1" dirty="0"/>
              <a:t>CNS</a:t>
            </a:r>
            <a:r>
              <a:rPr lang="fa-IR" sz="2400" b="1" dirty="0"/>
              <a:t> :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fa-IR" sz="2400" dirty="0"/>
              <a:t>تغییرات خلقی ، رفتاری و شخصیتی ، لکنت زبان ،آتاکسی، عدم تعادل و در موارد شدید اختلال هوشیاری ، کما و دپرسیون مرکز تنفسی.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fa-IR" sz="2400" b="1" dirty="0"/>
              <a:t>متابولیک :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fa-IR" sz="2400" dirty="0"/>
              <a:t>هیپوگلیسمی (بعد از حذف ذخایر کبدی گلیکوژن)(به ویژه در کودکان)(در طی 10-2ساعت بعد از مصرف اتانول)(کتونوری بدون گلوگزوری-تاکی پنه-اسیدوز خفیف)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fa-IR" sz="2400" dirty="0"/>
              <a:t>هیپوترمی- اسیدوز متابولیک- 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fa-IR" sz="2400" dirty="0"/>
              <a:t>هیپوفسفاتمی- هیپوکالمی- هیپومنیزیمی</a:t>
            </a:r>
          </a:p>
          <a:p>
            <a:pPr marL="609600" indent="-609600" algn="just">
              <a:buFont typeface="Wingdings" pitchFamily="2" charset="2"/>
              <a:buNone/>
            </a:pPr>
            <a:r>
              <a:rPr lang="fa-IR" sz="2400" dirty="0"/>
              <a:t>هیپرتریگلیسریدمی- هیپریوریسمی</a:t>
            </a:r>
          </a:p>
          <a:p>
            <a:pPr marL="609600" indent="-609600" algn="just">
              <a:buNone/>
            </a:pPr>
            <a:r>
              <a:rPr lang="fa-IR" sz="2400" b="1" dirty="0"/>
              <a:t>چشمی :</a:t>
            </a:r>
          </a:p>
          <a:p>
            <a:pPr algn="just">
              <a:buNone/>
            </a:pPr>
            <a:r>
              <a:rPr lang="fa-IR" sz="2400" dirty="0"/>
              <a:t>اختلال بینایی- نیستاگموس-دوبینی-</a:t>
            </a:r>
          </a:p>
          <a:p>
            <a:pPr algn="just">
              <a:buFont typeface="Wingdings" pitchFamily="2" charset="2"/>
              <a:buBlip>
                <a:blip r:embed="rId2"/>
              </a:buBlip>
            </a:pPr>
            <a:r>
              <a:rPr lang="fa-IR" sz="1800" dirty="0"/>
              <a:t>مسمومیت حاد الکل &gt;&gt;&gt; میوز یا میدریاز</a:t>
            </a:r>
          </a:p>
          <a:p>
            <a:pPr algn="just">
              <a:buFont typeface="Wingdings" pitchFamily="2" charset="2"/>
              <a:buBlip>
                <a:blip r:embed="rId2"/>
              </a:buBlip>
            </a:pPr>
            <a:r>
              <a:rPr lang="fa-IR" sz="1800" dirty="0"/>
              <a:t> کمای ناشی از الکل &gt;&gt;&gt; میدریاز</a:t>
            </a:r>
            <a:endParaRPr lang="fa-IR" sz="2400" dirty="0"/>
          </a:p>
          <a:p>
            <a:pPr marL="609600" indent="-609600" algn="just"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 rot="16200000">
            <a:off x="8356488" y="3713059"/>
            <a:ext cx="928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dirty="0">
                <a:solidFill>
                  <a:srgbClr val="FF0000"/>
                </a:solidFill>
              </a:rPr>
              <a:t>مصرف مزمن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fa-IR" sz="28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cs typeface="+mn-cs"/>
              </a:rPr>
              <a:t>علائم و نشانه ها</a:t>
            </a:r>
            <a:endParaRPr lang="en-US" sz="2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cs typeface="+mn-cs"/>
            </a:endParaRP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00034" y="1357298"/>
            <a:ext cx="8229600" cy="471488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None/>
            </a:pPr>
            <a:r>
              <a:rPr lang="fa-IR" sz="2400" b="1" dirty="0"/>
              <a:t>گوارشی :</a:t>
            </a:r>
          </a:p>
          <a:p>
            <a:pPr algn="just">
              <a:buFont typeface="Wingdings" pitchFamily="2" charset="2"/>
              <a:buNone/>
            </a:pPr>
            <a:r>
              <a:rPr lang="fa-IR" sz="2400" dirty="0"/>
              <a:t>تهوع، استفراغ، درد شکم(ثانویه به استفراغ یا گاستریت یا پانکراتیت)</a:t>
            </a:r>
          </a:p>
          <a:p>
            <a:pPr algn="just">
              <a:buFont typeface="Wingdings" pitchFamily="2" charset="2"/>
              <a:buNone/>
            </a:pPr>
            <a:r>
              <a:rPr lang="fa-IR" sz="2400" b="1" dirty="0"/>
              <a:t>تنفسی :</a:t>
            </a:r>
          </a:p>
          <a:p>
            <a:pPr algn="just">
              <a:buFont typeface="Wingdings" pitchFamily="2" charset="2"/>
              <a:buNone/>
            </a:pPr>
            <a:r>
              <a:rPr lang="fa-IR" sz="2400" dirty="0"/>
              <a:t>هیپوونتیلاسیون-دپرسیون تنفسی</a:t>
            </a:r>
          </a:p>
          <a:p>
            <a:pPr algn="just">
              <a:buFont typeface="Wingdings" pitchFamily="2" charset="2"/>
              <a:buNone/>
            </a:pPr>
            <a:r>
              <a:rPr lang="fa-IR" sz="2400" b="1" dirty="0"/>
              <a:t>عمومی :</a:t>
            </a:r>
          </a:p>
          <a:p>
            <a:pPr algn="just">
              <a:buFont typeface="Wingdings" pitchFamily="2" charset="2"/>
              <a:buNone/>
            </a:pPr>
            <a:r>
              <a:rPr lang="fa-IR" sz="2400" dirty="0"/>
              <a:t>تعریق-تاکیکاردی-هیپوتانسیون-</a:t>
            </a:r>
            <a:r>
              <a:rPr lang="en-US" sz="2400" dirty="0"/>
              <a:t>Flashing</a:t>
            </a:r>
            <a:r>
              <a:rPr lang="fa-IR" sz="2400" dirty="0"/>
              <a:t>صورت</a:t>
            </a:r>
          </a:p>
          <a:p>
            <a:pPr algn="just">
              <a:buFont typeface="Wingdings" pitchFamily="2" charset="2"/>
              <a:buNone/>
            </a:pPr>
            <a:r>
              <a:rPr lang="fa-IR" sz="2400" b="1" dirty="0"/>
              <a:t>الکلیسم طولانی مدت :</a:t>
            </a:r>
          </a:p>
          <a:p>
            <a:pPr algn="just">
              <a:buFont typeface="Wingdings" pitchFamily="2" charset="2"/>
              <a:buNone/>
            </a:pPr>
            <a:r>
              <a:rPr lang="fa-IR" sz="2400" dirty="0"/>
              <a:t>صورت </a:t>
            </a:r>
            <a:r>
              <a:rPr lang="fa-IR" sz="2400"/>
              <a:t>قرمز-بزرگی پاروتید-ژنیکوماستی-کاردیومیوپاتی-هپاتومگالی-هپاتیت- پانکراتیت- ناباروری- آتروفی تستیکولر- کواگولوپاتی- همولیز- لکوپنی- ترومبوسیتوپنی- اریتم </a:t>
            </a:r>
            <a:r>
              <a:rPr lang="fa-IR" sz="2400" dirty="0"/>
              <a:t>پالمار-نوروپاتی محیطی</a:t>
            </a:r>
            <a:r>
              <a:rPr lang="en-US" sz="2400" dirty="0"/>
              <a:t>-</a:t>
            </a:r>
            <a:r>
              <a:rPr lang="fa-IR" sz="2400" dirty="0"/>
              <a:t>کمبودهای تغذیه ای-عفونتهای عودکننده</a:t>
            </a:r>
          </a:p>
          <a:p>
            <a:pPr marL="609600" indent="-609600" algn="just">
              <a:buFont typeface="Wingdings" pitchFamily="2" charset="2"/>
              <a:buNone/>
            </a:pPr>
            <a:endParaRPr lang="en-US" sz="2400" dirty="0"/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fa-IR" sz="3200" dirty="0">
                <a:solidFill>
                  <a:srgbClr val="0070C0"/>
                </a:solidFill>
                <a:cs typeface="+mn-cs"/>
              </a:rPr>
              <a:t>تداخلات دارویی</a:t>
            </a:r>
            <a:br>
              <a:rPr lang="fa-IR" sz="3200" dirty="0">
                <a:solidFill>
                  <a:srgbClr val="0070C0"/>
                </a:solidFill>
                <a:cs typeface="+mn-cs"/>
              </a:rPr>
            </a:br>
            <a:br>
              <a:rPr lang="fa-IR" sz="3200" dirty="0">
                <a:solidFill>
                  <a:srgbClr val="0070C0"/>
                </a:solidFill>
                <a:cs typeface="+mn-cs"/>
              </a:rPr>
            </a:br>
            <a:endParaRPr lang="en-US" sz="3200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6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28596" y="1643050"/>
            <a:ext cx="8229600" cy="500066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fa-IR" sz="2400" dirty="0"/>
              <a:t>تشدید اثرات فارماکولوژیک :وازودیلاتورها-آنتی دیابتیکهای خوراکی</a:t>
            </a:r>
          </a:p>
          <a:p>
            <a:pPr>
              <a:buFont typeface="Wingdings" pitchFamily="2" charset="2"/>
              <a:buNone/>
            </a:pPr>
            <a:endParaRPr lang="fa-IR" sz="2400" dirty="0"/>
          </a:p>
          <a:p>
            <a:pPr>
              <a:buFont typeface="Wingdings" pitchFamily="2" charset="2"/>
              <a:buNone/>
            </a:pPr>
            <a:r>
              <a:rPr lang="fa-IR" sz="2400" dirty="0"/>
              <a:t>تشدید اثرات ضد پلاکتی آسپرین</a:t>
            </a:r>
          </a:p>
          <a:p>
            <a:pPr>
              <a:buFont typeface="Wingdings" pitchFamily="2" charset="2"/>
              <a:buNone/>
            </a:pPr>
            <a:endParaRPr lang="fa-IR" sz="2400" dirty="0"/>
          </a:p>
          <a:p>
            <a:pPr>
              <a:buFont typeface="Wingdings" pitchFamily="2" charset="2"/>
              <a:buNone/>
            </a:pPr>
            <a:r>
              <a:rPr lang="fa-IR" sz="2400" dirty="0"/>
              <a:t>تشدید اثرات سداتیو : آنتی هیستامینها-</a:t>
            </a:r>
            <a:r>
              <a:rPr lang="en-US" sz="2400" dirty="0"/>
              <a:t>TCAs</a:t>
            </a:r>
            <a:r>
              <a:rPr lang="fa-IR" sz="2400" dirty="0"/>
              <a:t>-فنوتیازینها-اپیوئیدها-کلرال هیدرات</a:t>
            </a:r>
          </a:p>
          <a:p>
            <a:pPr>
              <a:buFont typeface="Wingdings" pitchFamily="2" charset="2"/>
              <a:buNone/>
            </a:pPr>
            <a:endParaRPr lang="fa-IR" sz="2400" dirty="0"/>
          </a:p>
          <a:p>
            <a:pPr>
              <a:buFont typeface="Wingdings" pitchFamily="2" charset="2"/>
              <a:buNone/>
            </a:pPr>
            <a:r>
              <a:rPr lang="fa-IR" sz="2400" dirty="0"/>
              <a:t>در مصرف مزمن تشدید هپاتوتوکسیسیتی استامینوفن</a:t>
            </a:r>
          </a:p>
          <a:p>
            <a:pPr>
              <a:buFont typeface="Wingdings" pitchFamily="2" charset="2"/>
              <a:buNone/>
            </a:pPr>
            <a:endParaRPr lang="fa-IR" sz="2400" dirty="0"/>
          </a:p>
          <a:p>
            <a:pPr>
              <a:buFont typeface="Wingdings" pitchFamily="2" charset="2"/>
              <a:buNone/>
            </a:pPr>
            <a:r>
              <a:rPr lang="fa-IR" sz="2400" dirty="0"/>
              <a:t>واکنش دی‌سولفیرام : مترونیدازول- نیتروفورانتوئین- گریزوفولوین- کارباماتها - سفالوسپورینها- کلرامفنیکل- کلرپروپامید- قارچهای گروه کوپرینوس</a:t>
            </a:r>
          </a:p>
          <a:p>
            <a:pPr>
              <a:buFont typeface="Wingdings" pitchFamily="2" charset="2"/>
              <a:buNone/>
            </a:pPr>
            <a:endParaRPr lang="fa-IR" sz="2400" dirty="0"/>
          </a:p>
          <a:p>
            <a:pPr>
              <a:buFont typeface="Wingdings" pitchFamily="2" charset="2"/>
              <a:buNone/>
            </a:pPr>
            <a:r>
              <a:rPr lang="fa-IR" sz="2400" dirty="0"/>
              <a:t>افزایش میزان متابولیسم : متادون- فنی‌توئین- وارفارین</a:t>
            </a:r>
            <a:endParaRPr lang="en-US" sz="2400" dirty="0"/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fa-IR" sz="3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cs typeface="+mn-cs"/>
              </a:rPr>
              <a:t>علل </a:t>
            </a:r>
            <a:r>
              <a:rPr lang="fa-IR" sz="3200" dirty="0">
                <a:solidFill>
                  <a:srgbClr val="0070C0"/>
                </a:solidFill>
                <a:cs typeface="+mn-cs"/>
              </a:rPr>
              <a:t>مرگ</a:t>
            </a:r>
            <a:r>
              <a:rPr lang="fa-IR" sz="3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cs typeface="+mn-cs"/>
              </a:rPr>
              <a:t> در مسمومیت حاد با اتانول</a:t>
            </a:r>
            <a:endParaRPr lang="en-US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cs typeface="+mn-cs"/>
            </a:endParaRP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None/>
            </a:pPr>
            <a:r>
              <a:rPr lang="fa-IR" sz="2400" b="1" dirty="0"/>
              <a:t> </a:t>
            </a:r>
          </a:p>
          <a:p>
            <a:pPr algn="just"/>
            <a:r>
              <a:rPr lang="fa-IR" sz="2400" dirty="0"/>
              <a:t>اثر مستقیم مهاری الکل بر مدولا</a:t>
            </a:r>
          </a:p>
          <a:p>
            <a:pPr algn="just"/>
            <a:r>
              <a:rPr lang="fa-IR" sz="2400" dirty="0"/>
              <a:t>آسپیراسیون مواد مستفرغه</a:t>
            </a:r>
          </a:p>
          <a:p>
            <a:pPr algn="just"/>
            <a:r>
              <a:rPr lang="fa-IR" sz="2400" dirty="0"/>
              <a:t>سوانح</a:t>
            </a:r>
            <a:endParaRPr lang="en-US" sz="2400" dirty="0"/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fa-IR" sz="3200" dirty="0">
                <a:solidFill>
                  <a:srgbClr val="0070C0"/>
                </a:solidFill>
                <a:cs typeface="+mn-cs"/>
              </a:rPr>
              <a:t>علل افت سطح هوشیاری در یک بیمار الکلیک</a:t>
            </a:r>
            <a:endParaRPr lang="en-US" sz="3200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r>
              <a:rPr lang="fa-IR" sz="2400" dirty="0"/>
              <a:t>مسمومیت حاد با اتانول یا سایر الکلهای توکسیک</a:t>
            </a:r>
          </a:p>
          <a:p>
            <a:r>
              <a:rPr lang="fa-IR" sz="2400" dirty="0"/>
              <a:t>هیپوگلیسمی</a:t>
            </a:r>
          </a:p>
          <a:p>
            <a:r>
              <a:rPr lang="fa-IR" sz="2400" dirty="0"/>
              <a:t>اوردوز داروها یا مواد صناعی دیگر</a:t>
            </a:r>
          </a:p>
          <a:p>
            <a:r>
              <a:rPr lang="fa-IR" sz="2400" dirty="0"/>
              <a:t>ترومای سر</a:t>
            </a:r>
          </a:p>
          <a:p>
            <a:r>
              <a:rPr lang="fa-IR" sz="2400" dirty="0"/>
              <a:t>وضعیتهای پست ایکتال</a:t>
            </a:r>
          </a:p>
          <a:p>
            <a:r>
              <a:rPr lang="fa-IR" sz="2400" dirty="0"/>
              <a:t>سندرم ورنیکه کورساکف</a:t>
            </a:r>
          </a:p>
          <a:p>
            <a:r>
              <a:rPr lang="fa-IR" sz="2400" dirty="0"/>
              <a:t>آنسفالوپاتی کبدی</a:t>
            </a:r>
          </a:p>
          <a:p>
            <a:r>
              <a:rPr lang="fa-IR" sz="2400" dirty="0"/>
              <a:t>عفونتها</a:t>
            </a:r>
          </a:p>
          <a:p>
            <a:r>
              <a:rPr lang="fa-IR" sz="2400" dirty="0"/>
              <a:t>هماتومهای حاد یا مزمن داخل مغزی</a:t>
            </a:r>
          </a:p>
          <a:p>
            <a:r>
              <a:rPr lang="fa-IR" sz="2400" dirty="0"/>
              <a:t>اختلالات الکترولیتی یا اسید و باز</a:t>
            </a:r>
          </a:p>
          <a:p>
            <a:r>
              <a:rPr lang="fa-IR" sz="2400" dirty="0"/>
              <a:t>ویددراوال الکل</a:t>
            </a:r>
          </a:p>
          <a:p>
            <a:endParaRPr lang="en-US" sz="2400" dirty="0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fa-IR" sz="3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cs typeface="+mn-cs"/>
              </a:rPr>
              <a:t>ارزیابی پاراکلینیکی و تستهای تشخیصی</a:t>
            </a:r>
            <a:endParaRPr lang="en-US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cs typeface="+mn-cs"/>
            </a:endParaRP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just">
              <a:buFont typeface="Wingdings" pitchFamily="2" charset="2"/>
              <a:buAutoNum type="arabicParenR"/>
            </a:pPr>
            <a:r>
              <a:rPr lang="fa-IR" sz="2400" dirty="0"/>
              <a:t>اندازه گیری سطح اتانول  و متانول در بیماران سمپتوماتیک</a:t>
            </a:r>
          </a:p>
          <a:p>
            <a:pPr marL="609600" indent="-609600" algn="just">
              <a:buFont typeface="Wingdings" pitchFamily="2" charset="2"/>
              <a:buAutoNum type="arabicParenR"/>
            </a:pPr>
            <a:r>
              <a:rPr lang="fa-IR" sz="2400" dirty="0"/>
              <a:t>آزمایشات روتین شامل </a:t>
            </a:r>
            <a:r>
              <a:rPr lang="en-US" sz="2400" dirty="0" err="1"/>
              <a:t>Ca,Mg,LFT,PT,CBC,BUN,Cr</a:t>
            </a:r>
            <a:r>
              <a:rPr lang="fa-IR" sz="2400" dirty="0"/>
              <a:t>،الکترولیتها و قند خون( احتمال هیپوگلیسمی)</a:t>
            </a:r>
          </a:p>
          <a:p>
            <a:pPr marL="609600" indent="-609600" algn="just">
              <a:buFont typeface="Wingdings" pitchFamily="2" charset="2"/>
              <a:buAutoNum type="arabicParenR"/>
            </a:pPr>
            <a:r>
              <a:rPr lang="en-US" sz="2400" dirty="0"/>
              <a:t>ABG</a:t>
            </a:r>
            <a:r>
              <a:rPr lang="fa-IR" sz="2400" dirty="0"/>
              <a:t> ( اسیدوز متابولیک با آنیون گپ بالا )*2</a:t>
            </a:r>
          </a:p>
          <a:p>
            <a:pPr marL="609600" indent="-609600" algn="just">
              <a:buFont typeface="Wingdings" pitchFamily="2" charset="2"/>
              <a:buAutoNum type="arabicParenR"/>
            </a:pPr>
            <a:r>
              <a:rPr lang="fa-IR" sz="2400" dirty="0"/>
              <a:t>آمیلاز و لیپاز ( جهت بررسی پانکراتیت )</a:t>
            </a:r>
          </a:p>
          <a:p>
            <a:pPr marL="609600" indent="-609600" algn="just">
              <a:buFont typeface="Wingdings" pitchFamily="2" charset="2"/>
              <a:buAutoNum type="arabicParenR"/>
            </a:pPr>
            <a:r>
              <a:rPr lang="fa-IR" sz="2400" dirty="0"/>
              <a:t>کتون ادرار(کتواسیدوزالکلی+ ،کتواسیدوزدیابتی+++ ،کتوز ناشی از گرسنگی++)</a:t>
            </a:r>
          </a:p>
          <a:p>
            <a:pPr marL="609600" indent="-609600" algn="just">
              <a:buNone/>
            </a:pPr>
            <a:endParaRPr lang="fa-IR" sz="2400" dirty="0"/>
          </a:p>
          <a:p>
            <a:pPr marL="609600" indent="-609600" algn="just"/>
            <a:r>
              <a:rPr lang="fa-IR" sz="2400" dirty="0"/>
              <a:t>تشخیص کتواسیدوزالکلی با رد سایر تشخیصهاست</a:t>
            </a:r>
            <a:endParaRPr lang="en-US" sz="2400" dirty="0"/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dirty="0">
                <a:solidFill>
                  <a:srgbClr val="0070C0"/>
                </a:solidFill>
                <a:cs typeface="+mn-cs"/>
              </a:rPr>
              <a:t>اندیکاسیونهای </a:t>
            </a:r>
            <a:r>
              <a:rPr lang="en-US" sz="3200" dirty="0">
                <a:solidFill>
                  <a:srgbClr val="0070C0"/>
                </a:solidFill>
                <a:cs typeface="+mn-cs"/>
              </a:rPr>
              <a:t>Brain CT Scan</a:t>
            </a:r>
            <a:r>
              <a:rPr lang="fa-IR" sz="3200" dirty="0">
                <a:solidFill>
                  <a:srgbClr val="0070C0"/>
                </a:solidFill>
                <a:cs typeface="+mn-cs"/>
              </a:rPr>
              <a:t> در بیماران کمایی بدنبال مسمومیت با اتانول</a:t>
            </a:r>
            <a:endParaRPr lang="en-US" sz="3200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a-IR" sz="2400" dirty="0"/>
              <a:t>سطح خونی اتانول زیر </a:t>
            </a:r>
            <a:r>
              <a:rPr lang="en-US" sz="2400" dirty="0"/>
              <a:t>mg/</a:t>
            </a:r>
            <a:r>
              <a:rPr lang="en-US" sz="2400" dirty="0" err="1"/>
              <a:t>dL</a:t>
            </a:r>
            <a:r>
              <a:rPr lang="fa-IR" sz="2400" dirty="0"/>
              <a:t>300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fa-IR" sz="2400" dirty="0"/>
              <a:t>سطح خونی اتانول بالای </a:t>
            </a:r>
            <a:r>
              <a:rPr lang="en-US" sz="2400" dirty="0"/>
              <a:t>mg/</a:t>
            </a:r>
            <a:r>
              <a:rPr lang="en-US" sz="2400" dirty="0" err="1"/>
              <a:t>dL</a:t>
            </a:r>
            <a:r>
              <a:rPr lang="fa-IR" sz="2400" dirty="0"/>
              <a:t>300 ولی بدون بهبودی کلینیکی در طی مدت بستری و تحت نظر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0"/>
            <a:ext cx="8229600" cy="960886"/>
          </a:xfrm>
        </p:spPr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fa-IR" sz="3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cs typeface="+mn-cs"/>
              </a:rPr>
              <a:t>تدابیر درمانی</a:t>
            </a:r>
            <a:endParaRPr lang="en-US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cs typeface="+mn-cs"/>
            </a:endParaRP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fa-IR" sz="2400" dirty="0"/>
              <a:t>به علت جذب سریع الکل لاواژ فایده ای ندارد.</a:t>
            </a:r>
          </a:p>
          <a:p>
            <a:pPr algn="just">
              <a:lnSpc>
                <a:spcPct val="90000"/>
              </a:lnSpc>
            </a:pPr>
            <a:r>
              <a:rPr lang="fa-IR" sz="2400" dirty="0"/>
              <a:t>شارکول اتانول را جذب نمی کند بنابراین مگر در همراهی با سایر داروها اندیکاسیون ندارد.</a:t>
            </a:r>
          </a:p>
          <a:p>
            <a:pPr algn="just">
              <a:lnSpc>
                <a:spcPct val="90000"/>
              </a:lnSpc>
            </a:pPr>
            <a:r>
              <a:rPr lang="fa-IR" sz="2400" dirty="0"/>
              <a:t>در اکثر موارد مسمومیت با اتانول درمان نگهدارنده مناسب کافی است.</a:t>
            </a:r>
          </a:p>
          <a:p>
            <a:pPr algn="just">
              <a:lnSpc>
                <a:spcPct val="90000"/>
              </a:lnSpc>
            </a:pPr>
            <a:r>
              <a:rPr lang="fa-IR" sz="2400" dirty="0"/>
              <a:t>حفظ راه های هوایی و اقدامات لازم جهت جلوگیری از آسپیراسیون</a:t>
            </a:r>
          </a:p>
          <a:p>
            <a:pPr algn="just">
              <a:lnSpc>
                <a:spcPct val="90000"/>
              </a:lnSpc>
            </a:pPr>
            <a:r>
              <a:rPr lang="fa-IR" sz="2400" dirty="0"/>
              <a:t>رفع هیپوگلیسمی با استفاده از دکستروز 50% و سپس 10%</a:t>
            </a:r>
          </a:p>
          <a:p>
            <a:pPr algn="just">
              <a:lnSpc>
                <a:spcPct val="90000"/>
              </a:lnSpc>
            </a:pPr>
            <a:r>
              <a:rPr lang="fa-IR" sz="2400" dirty="0"/>
              <a:t>بررسی و درمان اختلالات آب و الکترولیت احتمالی</a:t>
            </a:r>
          </a:p>
          <a:p>
            <a:pPr algn="just">
              <a:lnSpc>
                <a:spcPct val="90000"/>
              </a:lnSpc>
            </a:pPr>
            <a:endParaRPr lang="fa-IR" sz="2400" dirty="0"/>
          </a:p>
          <a:p>
            <a:pPr algn="just">
              <a:lnSpc>
                <a:spcPct val="90000"/>
              </a:lnSpc>
            </a:pPr>
            <a:r>
              <a:rPr lang="fa-IR" sz="2400" dirty="0"/>
              <a:t>بیمارانی که تهاجمی ، پرخاشگر و خشن هستند بایستی به هر دو روش فیزیکی و دارویی کنترل شوند.</a:t>
            </a:r>
          </a:p>
          <a:p>
            <a:pPr algn="just">
              <a:lnSpc>
                <a:spcPct val="90000"/>
              </a:lnSpc>
            </a:pPr>
            <a:r>
              <a:rPr lang="fa-IR" sz="2400" dirty="0"/>
              <a:t>در مسمومیت حاد با الکل میتوان از هالوپریدول استفاده نمود</a:t>
            </a:r>
            <a:endParaRPr lang="en-US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>
                <a:cs typeface="+mn-cs"/>
              </a:rPr>
              <a:t>مسمومیت با الکلها</a:t>
            </a:r>
            <a:endParaRPr lang="en-US" dirty="0"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دکتر علی بناگذار محمّدی</a:t>
            </a:r>
          </a:p>
          <a:p>
            <a:r>
              <a:rPr lang="fa-I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متخصص پزشکی قانونی و </a:t>
            </a:r>
            <a:r>
              <a:rPr lang="fa-IR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مسمومیتها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a-I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فلوشیپ سم </a:t>
            </a:r>
            <a:r>
              <a:rPr lang="fa-IR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شناسی</a:t>
            </a:r>
            <a:r>
              <a:rPr lang="fa-I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بالینی و </a:t>
            </a:r>
            <a:r>
              <a:rPr lang="fa-IR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مسمومیتها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a-IR" sz="1600" dirty="0">
                <a:solidFill>
                  <a:schemeClr val="tx1"/>
                </a:solidFill>
              </a:rPr>
              <a:t>استادیار دانشگاه علوم پزشکی تبریز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fa-IR" sz="1600" dirty="0">
                <a:solidFill>
                  <a:schemeClr val="tx1"/>
                </a:solidFill>
              </a:rPr>
              <a:t>بخش مسمومیت - بیمارستان سینا</a:t>
            </a:r>
          </a:p>
          <a:p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alibanagozar@gmail.com</a:t>
            </a:r>
            <a:endParaRPr lang="fa-IR"/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762000"/>
            <a:ext cx="8007350" cy="5334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a-IR" sz="2400" dirty="0"/>
              <a:t>در افراد الکلیک قبل از تجویز دکستروز،  </a:t>
            </a:r>
            <a:r>
              <a:rPr lang="en-US" sz="2400" dirty="0"/>
              <a:t>100mg</a:t>
            </a:r>
            <a:r>
              <a:rPr lang="fa-IR" sz="2400" dirty="0"/>
              <a:t> تیامین(کاتگوری حاملگی </a:t>
            </a:r>
            <a:r>
              <a:rPr lang="en-US" sz="2400" dirty="0"/>
              <a:t>A</a:t>
            </a:r>
            <a:r>
              <a:rPr lang="fa-IR" sz="2400" dirty="0"/>
              <a:t>) </a:t>
            </a:r>
            <a:r>
              <a:rPr lang="fa-IR" sz="2400" b="1" u="sng" dirty="0"/>
              <a:t>وریدی(یا عضلانی)</a:t>
            </a:r>
            <a:r>
              <a:rPr lang="fa-IR" sz="2400" dirty="0"/>
              <a:t> تجویز می شود.(تیامین 200 میلی روزانه باعث بهبود کارکرد شناختی میشود)</a:t>
            </a:r>
          </a:p>
          <a:p>
            <a:pPr algn="just"/>
            <a:endParaRPr lang="fa-IR" sz="2400" dirty="0"/>
          </a:p>
          <a:p>
            <a:pPr algn="just"/>
            <a:r>
              <a:rPr lang="fa-IR" sz="2400" dirty="0"/>
              <a:t>معمولاً اسیدوز با اصلاح هیپوگلیسمی و هیپوولمی بر طرف می شود اما در صورت لزوم می توان از بیکربنات سدیم نیز استفاده نمود.</a:t>
            </a:r>
          </a:p>
          <a:p>
            <a:pPr algn="just"/>
            <a:endParaRPr lang="fa-IR" sz="2400" dirty="0"/>
          </a:p>
          <a:p>
            <a:pPr algn="just"/>
            <a:r>
              <a:rPr lang="fa-IR" sz="2400" dirty="0"/>
              <a:t>درمان کتواسیدوزالکلی (قندخون بالا یا پایین) : هیدراتاسیون /دکستروز /تیامین /مولتی ویتامینها /پتاسیم /منیزیم (معمولا عدم نیاز به انسولین و بیکربنات سدیم)</a:t>
            </a:r>
          </a:p>
          <a:p>
            <a:pPr algn="just"/>
            <a:endParaRPr lang="fa-IR" sz="2400" dirty="0"/>
          </a:p>
          <a:p>
            <a:pPr algn="just"/>
            <a:endParaRPr lang="fa-IR" sz="2400" dirty="0"/>
          </a:p>
          <a:p>
            <a:pPr algn="just"/>
            <a:r>
              <a:rPr lang="fa-IR" sz="2400" dirty="0"/>
              <a:t>تشنج اغلب در زمینه هیپوگلیسمی رخ می دهد اما در صورت لزوم می توان از دیازپام جهت کنترل استفاده نمود.</a:t>
            </a:r>
          </a:p>
          <a:p>
            <a:pPr algn="just"/>
            <a:endParaRPr lang="fa-IR" sz="2400" dirty="0"/>
          </a:p>
          <a:p>
            <a:pPr algn="just"/>
            <a:r>
              <a:rPr lang="fa-IR" sz="2400" dirty="0"/>
              <a:t>اندیکاسیونهای همودیالیز :</a:t>
            </a:r>
            <a:r>
              <a:rPr lang="fa-IR" sz="2400" u="sng" dirty="0"/>
              <a:t>در مسمومیت های بسیار شدید که </a:t>
            </a:r>
            <a:r>
              <a:rPr lang="fa-IR" sz="2400" dirty="0"/>
              <a:t>همراه با: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a-IR" sz="2400" dirty="0"/>
              <a:t> سطح خونی بالای </a:t>
            </a:r>
            <a:r>
              <a:rPr lang="en-US" sz="2400" dirty="0"/>
              <a:t>500mg/</a:t>
            </a:r>
            <a:r>
              <a:rPr lang="en-US" sz="2400" dirty="0" err="1"/>
              <a:t>dL</a:t>
            </a:r>
            <a:r>
              <a:rPr lang="fa-IR" sz="2400" dirty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a-IR" sz="2400" dirty="0"/>
              <a:t> </a:t>
            </a:r>
            <a:r>
              <a:rPr lang="en-US" sz="2400" dirty="0"/>
              <a:t>PH&lt;7</a:t>
            </a:r>
            <a:r>
              <a:rPr lang="fa-IR" sz="2400" dirty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a-IR" sz="2400" dirty="0"/>
              <a:t>نارسایی تنفسی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a-IR" sz="2400" dirty="0"/>
              <a:t>کما</a:t>
            </a:r>
            <a:endParaRPr lang="en-US" sz="2400" dirty="0"/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34" y="0"/>
            <a:ext cx="8229600" cy="714356"/>
          </a:xfrm>
        </p:spPr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fa-IR" sz="3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cs typeface="+mn-cs"/>
              </a:rPr>
              <a:t>اندیکاسیونهای بستری در اتانول</a:t>
            </a:r>
            <a:endParaRPr lang="en-US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cs typeface="+mn-cs"/>
            </a:endParaRP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28596" y="357166"/>
            <a:ext cx="8229600" cy="4954591"/>
          </a:xfrm>
        </p:spPr>
        <p:txBody>
          <a:bodyPr>
            <a:normAutofit/>
          </a:bodyPr>
          <a:lstStyle/>
          <a:p>
            <a:pPr algn="just"/>
            <a:endParaRPr lang="fa-IR" sz="2400" dirty="0"/>
          </a:p>
          <a:p>
            <a:pPr algn="ctr">
              <a:buNone/>
            </a:pPr>
            <a:r>
              <a:rPr lang="fa-IR" sz="2400" dirty="0"/>
              <a:t> </a:t>
            </a:r>
            <a:r>
              <a:rPr lang="fa-IR" sz="2000" dirty="0"/>
              <a:t>بیمار بایستی حداقل 4 تا 6 ساعت تا هنگام بی علامت شدن تحت نظر باشد و در طی این مدت مشاوره روانپزشکی نیز انجام گیرد.</a:t>
            </a:r>
          </a:p>
          <a:p>
            <a:pPr algn="ctr">
              <a:buNone/>
            </a:pPr>
            <a:endParaRPr lang="fa-IR" sz="800" dirty="0"/>
          </a:p>
          <a:p>
            <a:pPr algn="ctr">
              <a:buNone/>
            </a:pPr>
            <a:r>
              <a:rPr lang="fa-IR" sz="2000" dirty="0"/>
              <a:t> در مسمومیت های حاد بیمار در صورت درمان و مراقبت های مناسب نهایتاً   تا 24 ساعت  بهبود می یابد.</a:t>
            </a:r>
          </a:p>
          <a:p>
            <a:pPr marL="457200" indent="-457200">
              <a:buFont typeface="+mj-lt"/>
              <a:buAutoNum type="arabicPeriod"/>
            </a:pPr>
            <a:r>
              <a:rPr lang="fa-IR" sz="2400" dirty="0"/>
              <a:t>علایم حیاتی ناپایدار</a:t>
            </a:r>
          </a:p>
          <a:p>
            <a:pPr marL="457200" indent="-457200">
              <a:buFont typeface="+mj-lt"/>
              <a:buAutoNum type="arabicPeriod"/>
            </a:pPr>
            <a:r>
              <a:rPr lang="fa-IR" sz="2400" dirty="0"/>
              <a:t>افت سطح هوشیاری</a:t>
            </a:r>
          </a:p>
          <a:p>
            <a:pPr marL="457200" indent="-457200">
              <a:buFont typeface="+mj-lt"/>
              <a:buAutoNum type="arabicPeriod"/>
            </a:pPr>
            <a:r>
              <a:rPr lang="fa-IR" sz="2400" dirty="0"/>
              <a:t>اوردوز </a:t>
            </a:r>
            <a:r>
              <a:rPr lang="en-US" sz="2400" dirty="0"/>
              <a:t>Mixed</a:t>
            </a:r>
            <a:endParaRPr lang="fa-IR" sz="2400" dirty="0"/>
          </a:p>
          <a:p>
            <a:pPr marL="457200" indent="-457200">
              <a:buFont typeface="+mj-lt"/>
              <a:buAutoNum type="arabicPeriod"/>
            </a:pPr>
            <a:r>
              <a:rPr lang="fa-IR" sz="2400" dirty="0"/>
              <a:t>ترومای شدید همزمان</a:t>
            </a:r>
          </a:p>
          <a:p>
            <a:pPr marL="457200" indent="-457200">
              <a:buFont typeface="+mj-lt"/>
              <a:buAutoNum type="arabicPeriod"/>
            </a:pPr>
            <a:r>
              <a:rPr lang="fa-IR" sz="2400" dirty="0"/>
              <a:t>ابتلا به عوارض شدید همچون پانکراتیت یا خونریزی دستگاه گوارش</a:t>
            </a:r>
          </a:p>
          <a:p>
            <a:pPr marL="457200" indent="-457200">
              <a:buFont typeface="+mj-lt"/>
              <a:buAutoNum type="arabicPeriod"/>
            </a:pPr>
            <a:r>
              <a:rPr lang="fa-IR" sz="2400" dirty="0"/>
              <a:t>ایجاد ویددراوال اتانول</a:t>
            </a:r>
            <a:endParaRPr lang="en-US" sz="2400" dirty="0"/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dirty="0">
                <a:solidFill>
                  <a:srgbClr val="0070C0"/>
                </a:solidFill>
                <a:cs typeface="+mn-cs"/>
              </a:rPr>
              <a:t>درمان الکلیسم مزمن</a:t>
            </a:r>
            <a:endParaRPr lang="en-US" sz="3200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/>
          </a:bodyPr>
          <a:lstStyle/>
          <a:p>
            <a:r>
              <a:rPr lang="fa-IR" sz="2400" dirty="0"/>
              <a:t>نالتروکسان     (کاهش فرکانس نوشیدن)(کاهش ولع)(کاهش عود)</a:t>
            </a:r>
          </a:p>
          <a:p>
            <a:r>
              <a:rPr lang="fa-IR" sz="2400" dirty="0"/>
              <a:t>آکامپروسات    (کاهش فرکانس نوشیدن)</a:t>
            </a:r>
          </a:p>
          <a:p>
            <a:r>
              <a:rPr lang="fa-IR" sz="2400" u="sng" dirty="0"/>
              <a:t>دی سولفیرام   (کاهش فرکانس نوشیدن)</a:t>
            </a:r>
          </a:p>
          <a:p>
            <a:endParaRPr lang="fa-IR" sz="2400" u="sng" dirty="0"/>
          </a:p>
          <a:p>
            <a:r>
              <a:rPr lang="fa-IR" sz="2400" u="sng" dirty="0">
                <a:solidFill>
                  <a:srgbClr val="00B0F0"/>
                </a:solidFill>
              </a:rPr>
              <a:t>واکنش دی سولفیرام :</a:t>
            </a:r>
          </a:p>
          <a:p>
            <a:pPr marL="914400" lvl="1" indent="-457200">
              <a:buFont typeface="+mj-lt"/>
              <a:buAutoNum type="arabicPeriod"/>
            </a:pPr>
            <a:r>
              <a:rPr lang="fa-IR" sz="2000" dirty="0"/>
              <a:t>تهوع و استفراغ</a:t>
            </a:r>
          </a:p>
          <a:p>
            <a:pPr marL="914400" lvl="1" indent="-457200">
              <a:buFont typeface="+mj-lt"/>
              <a:buAutoNum type="arabicPeriod"/>
            </a:pPr>
            <a:r>
              <a:rPr lang="fa-IR" sz="2000" dirty="0"/>
              <a:t>درد شکم</a:t>
            </a:r>
          </a:p>
          <a:p>
            <a:pPr marL="914400" lvl="1" indent="-457200">
              <a:buFont typeface="+mj-lt"/>
              <a:buAutoNum type="arabicPeriod"/>
            </a:pPr>
            <a:r>
              <a:rPr lang="fa-IR" sz="2000" dirty="0"/>
              <a:t>فلاشینگ</a:t>
            </a:r>
          </a:p>
          <a:p>
            <a:pPr marL="914400" lvl="1" indent="-457200">
              <a:buFont typeface="+mj-lt"/>
              <a:buAutoNum type="arabicPeriod"/>
            </a:pPr>
            <a:r>
              <a:rPr lang="fa-IR" sz="2000" dirty="0"/>
              <a:t>تعریق</a:t>
            </a:r>
          </a:p>
          <a:p>
            <a:pPr marL="914400" lvl="1" indent="-457200">
              <a:buFont typeface="+mj-lt"/>
              <a:buAutoNum type="arabicPeriod"/>
            </a:pPr>
            <a:r>
              <a:rPr lang="fa-IR" sz="2000" dirty="0"/>
              <a:t>درد سینه</a:t>
            </a:r>
          </a:p>
          <a:p>
            <a:pPr marL="914400" lvl="1" indent="-457200">
              <a:buFont typeface="+mj-lt"/>
              <a:buAutoNum type="arabicPeriod"/>
            </a:pPr>
            <a:r>
              <a:rPr lang="fa-IR" sz="2000" dirty="0"/>
              <a:t>سردرد</a:t>
            </a:r>
          </a:p>
          <a:p>
            <a:pPr marL="914400" lvl="1" indent="-457200">
              <a:buFont typeface="+mj-lt"/>
              <a:buAutoNum type="arabicPeriod"/>
            </a:pPr>
            <a:r>
              <a:rPr lang="fa-IR" sz="2000" dirty="0"/>
              <a:t>تپش قلب</a:t>
            </a:r>
          </a:p>
          <a:p>
            <a:pPr marL="914400" lvl="1" indent="-457200">
              <a:buFont typeface="+mj-lt"/>
              <a:buAutoNum type="arabicPeriod"/>
            </a:pPr>
            <a:r>
              <a:rPr lang="fa-IR" sz="2000" dirty="0"/>
              <a:t>سرگیجه</a:t>
            </a:r>
          </a:p>
          <a:p>
            <a:pPr marL="914400" lvl="1" indent="-457200">
              <a:buFont typeface="+mj-lt"/>
              <a:buAutoNum type="arabicPeriod"/>
            </a:pPr>
            <a:endParaRPr lang="en-US" sz="2000" dirty="0"/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latin typeface="Arial" pitchFamily="34" charset="0"/>
                <a:cs typeface="Arial" pitchFamily="34" charset="0"/>
              </a:rPr>
              <a:t>مسمومیت با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7158" y="2214554"/>
            <a:ext cx="6929486" cy="3000396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7500"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متانول(الکل متیلیک)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</a:pPr>
            <a:r>
              <a:rPr lang="fa-IR" sz="4400" dirty="0">
                <a:latin typeface="Arial" pitchFamily="34" charset="0"/>
                <a:cs typeface="Arial" pitchFamily="34" charset="0"/>
              </a:rPr>
              <a:t>اتیلن گلیکول</a:t>
            </a:r>
            <a:endParaRPr lang="en-US" sz="4400" dirty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</a:pPr>
            <a:r>
              <a:rPr lang="fa-IR" sz="4400" dirty="0">
                <a:latin typeface="Arial" pitchFamily="34" charset="0"/>
                <a:cs typeface="Arial" pitchFamily="34" charset="0"/>
              </a:rPr>
              <a:t>ایزوپروپیل الکل(ایزوپروپانول)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just" rtl="1">
              <a:lnSpc>
                <a:spcPct val="90000"/>
              </a:lnSpc>
            </a:pPr>
            <a:r>
              <a:rPr lang="fa-IR" sz="2400" dirty="0"/>
              <a:t>الکل متیلیک ( الکل چوب ) در صورت خالص بودن بدون رنگ و بدون بو بوده و در ضد یخ های گازی(</a:t>
            </a:r>
            <a:r>
              <a:rPr lang="en-US" sz="2400" dirty="0"/>
              <a:t>dry gas</a:t>
            </a:r>
            <a:r>
              <a:rPr lang="fa-IR" sz="2400" dirty="0"/>
              <a:t>) ، رنگ برها، حلال ها، محلول های شیشه پاک کنی، عطرها و در دستگاه های فتوکپی استفاده می شود.</a:t>
            </a:r>
          </a:p>
          <a:p>
            <a:pPr algn="just" rtl="1">
              <a:lnSpc>
                <a:spcPct val="90000"/>
              </a:lnSpc>
            </a:pPr>
            <a:endParaRPr lang="fa-IR" sz="2400" dirty="0"/>
          </a:p>
          <a:p>
            <a:pPr algn="just" rtl="1">
              <a:lnSpc>
                <a:spcPct val="90000"/>
              </a:lnSpc>
            </a:pPr>
            <a:r>
              <a:rPr lang="fa-IR" sz="2400" dirty="0"/>
              <a:t>اتیلن گلیکول به عنوان ضدیخ و خنک کننده موتور ماشینها</a:t>
            </a:r>
          </a:p>
          <a:p>
            <a:pPr algn="just" rtl="1">
              <a:lnSpc>
                <a:spcPct val="90000"/>
              </a:lnSpc>
            </a:pPr>
            <a:endParaRPr lang="fa-IR" sz="2400" dirty="0"/>
          </a:p>
          <a:p>
            <a:pPr algn="just" rtl="1">
              <a:lnSpc>
                <a:spcPct val="90000"/>
              </a:lnSpc>
            </a:pPr>
            <a:r>
              <a:rPr lang="fa-IR" sz="2400" dirty="0"/>
              <a:t>ایزوپروپانول کاربرد مشابه متانول دارد(اکثراً به عنوان حلال و رنگ بر)</a:t>
            </a:r>
          </a:p>
          <a:p>
            <a:pPr algn="just" rtl="1">
              <a:lnSpc>
                <a:spcPct val="90000"/>
              </a:lnSpc>
            </a:pPr>
            <a:endParaRPr lang="fa-IR" sz="2400" dirty="0"/>
          </a:p>
          <a:p>
            <a:pPr algn="just" rtl="1">
              <a:lnSpc>
                <a:spcPct val="90000"/>
              </a:lnSpc>
            </a:pPr>
            <a:endParaRPr lang="fa-IR" sz="2400" dirty="0"/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34" y="0"/>
            <a:ext cx="8229600" cy="785794"/>
          </a:xfrm>
        </p:spPr>
        <p:txBody>
          <a:bodyPr/>
          <a:lstStyle/>
          <a:p>
            <a:pPr rtl="1"/>
            <a:r>
              <a:rPr lang="fa-IR" sz="3200" dirty="0">
                <a:solidFill>
                  <a:srgbClr val="0070C0"/>
                </a:solidFill>
                <a:cs typeface="+mn-cs"/>
              </a:rPr>
              <a:t>فارماکوکینتیک</a:t>
            </a:r>
            <a:endParaRPr lang="en-US" sz="3200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231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92500" lnSpcReduction="10000"/>
          </a:bodyPr>
          <a:lstStyle/>
          <a:p>
            <a:pPr algn="just" rtl="1"/>
            <a:r>
              <a:rPr lang="fa-IR" sz="2400" dirty="0"/>
              <a:t>جذب : 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fa-IR" sz="2400" dirty="0"/>
              <a:t>به سرعت از مخاط دهان و دستگاه گوارش جذب شده و غلظت سرمی آنها پس از 30 تا 60 دقیقه به حداکثر می رسد و سپس در تمامی مایعات بدن پخش میشوند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fa-IR" sz="2400" dirty="0"/>
              <a:t>برخلاف سایر انواع الکلها ،متانول جذب پوستی و ریوی قابل توجهی دارد.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fa-IR" sz="2400" dirty="0"/>
              <a:t>اتیلن گلیکول کمتر فرار بوده و حداقل جذب ریوی و پوستی را دارد.</a:t>
            </a:r>
          </a:p>
          <a:p>
            <a:pPr marL="457200" indent="-457200" algn="just" rtl="1">
              <a:buNone/>
            </a:pPr>
            <a:endParaRPr lang="fa-IR" sz="2400" dirty="0"/>
          </a:p>
          <a:p>
            <a:pPr algn="just" rtl="1"/>
            <a:r>
              <a:rPr lang="fa-IR" sz="2400" dirty="0"/>
              <a:t>انتشار : بیشترین غلظت در کلیه ، کبد و </a:t>
            </a:r>
            <a:r>
              <a:rPr lang="en-US" sz="2400" dirty="0"/>
              <a:t>GI</a:t>
            </a:r>
            <a:r>
              <a:rPr lang="fa-IR" sz="2400" dirty="0"/>
              <a:t> یافت شده و با غلظت کمتر در مغز و عضلات. غلظت در مایع ویتره و عصب اپتیک نیز بالا می باشد.</a:t>
            </a:r>
          </a:p>
          <a:p>
            <a:pPr algn="just" rtl="1">
              <a:buNone/>
            </a:pPr>
            <a:endParaRPr lang="fa-IR" sz="2400" dirty="0"/>
          </a:p>
          <a:p>
            <a:pPr algn="just" rtl="1"/>
            <a:r>
              <a:rPr lang="fa-IR" sz="2400" dirty="0"/>
              <a:t>متابولیسم و دفع :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fa-IR" sz="2400" dirty="0"/>
              <a:t>در صورت عدم استفاده از آنتی دوت 90 تا 95 درصد این الکلها در کبد متابولیزه شده (</a:t>
            </a:r>
            <a:r>
              <a:rPr lang="en-US" sz="2400" dirty="0"/>
              <a:t>ADH,ALDH</a:t>
            </a:r>
            <a:r>
              <a:rPr lang="fa-IR" sz="2400" dirty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a-IR" sz="2400" dirty="0"/>
              <a:t>مابقی به آهستگی و بدون تغییر ازریه ها(متانول) و تا حدودی کلیه ها(اتیلن گلیکول) دفع می شود</a:t>
            </a:r>
            <a:endParaRPr lang="en-US" sz="2400" dirty="0"/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0"/>
            <a:ext cx="8229600" cy="725470"/>
          </a:xfrm>
        </p:spPr>
        <p:txBody>
          <a:bodyPr>
            <a:normAutofit/>
          </a:bodyPr>
          <a:lstStyle/>
          <a:p>
            <a:pPr rtl="1"/>
            <a:r>
              <a:rPr lang="fa-IR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شرح حال</a:t>
            </a: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44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/>
          </a:bodyPr>
          <a:lstStyle/>
          <a:p>
            <a:pPr algn="just" rtl="1"/>
            <a:r>
              <a:rPr lang="fa-IR" sz="2400" dirty="0"/>
              <a:t>توصیف اینکه 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fa-IR" sz="2400" dirty="0"/>
              <a:t>چه خورده؟ 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fa-IR" sz="2400" dirty="0"/>
              <a:t>به چه میزان خورده؟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fa-IR" sz="2400" dirty="0"/>
              <a:t>چه رنگ و مشخصاتی داشته؟ 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fa-IR" sz="2400" dirty="0"/>
              <a:t>زمان شروع علایم؟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fa-IR" sz="2400" dirty="0"/>
              <a:t>نوع علایم؟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fa-IR" sz="2400" dirty="0"/>
              <a:t>افراد دیگری نیز مصرف کرده اند؟(علائم احتمالی در کسانی که همراه وی مصرف کرده اند؟)</a:t>
            </a:r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34" y="0"/>
            <a:ext cx="8229600" cy="642918"/>
          </a:xfrm>
        </p:spPr>
        <p:txBody>
          <a:bodyPr>
            <a:normAutofit/>
          </a:bodyPr>
          <a:lstStyle/>
          <a:p>
            <a:pPr rtl="1"/>
            <a:r>
              <a:rPr lang="fa-IR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علائم بالینی</a:t>
            </a: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44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just" rtl="1"/>
            <a:r>
              <a:rPr lang="fa-IR" sz="2400" dirty="0">
                <a:latin typeface="Arial" pitchFamily="34" charset="0"/>
                <a:cs typeface="Arial" pitchFamily="34" charset="0"/>
              </a:rPr>
              <a:t>اثرات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CNS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 تمامی الکلها بسته به دوز مصرفی باعث مستی میشوند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الکلهای دارای وزن مولکولی بالا مسمومیت و مستی شدیدتری ایجاد میکنند(ایزوپروپانول&gt;اتیلن گلیکول&gt;اتانول&gt;متانول)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سردرد، سفتی گردن، سرگیجه، کنفوزیون، تشنج و کما</a:t>
            </a:r>
          </a:p>
          <a:p>
            <a:pPr marL="514350" indent="-514350" algn="just" rtl="1">
              <a:buNone/>
            </a:pPr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r>
              <a:rPr lang="fa-IR" sz="2400" dirty="0">
                <a:latin typeface="Arial" pitchFamily="34" charset="0"/>
                <a:cs typeface="Arial" pitchFamily="34" charset="0"/>
              </a:rPr>
              <a:t>اسیدوز متابولیک با آنیون گپ بالا در متانول و اتیلن گلیکول</a:t>
            </a:r>
          </a:p>
          <a:p>
            <a:pPr marL="514350" indent="-514350" algn="just"/>
            <a:endParaRPr lang="fa-I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34" y="0"/>
            <a:ext cx="8229600" cy="785794"/>
          </a:xfrm>
        </p:spPr>
        <p:txBody>
          <a:bodyPr>
            <a:normAutofit/>
          </a:bodyPr>
          <a:lstStyle/>
          <a:p>
            <a:pPr rtl="1"/>
            <a:r>
              <a:rPr lang="fa-IR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توکسیسیته متانول</a:t>
            </a: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4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857232"/>
            <a:ext cx="8229600" cy="5500726"/>
          </a:xfrm>
        </p:spPr>
        <p:txBody>
          <a:bodyPr>
            <a:noAutofit/>
          </a:bodyPr>
          <a:lstStyle/>
          <a:p>
            <a:pPr algn="just"/>
            <a:r>
              <a:rPr lang="fa-IR" sz="2400" dirty="0">
                <a:latin typeface="Arial" pitchFamily="34" charset="0"/>
                <a:cs typeface="Arial" pitchFamily="34" charset="0"/>
              </a:rPr>
              <a:t>دوز توکسیک متانول: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ml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 4 از محلول 100%</a:t>
            </a:r>
          </a:p>
          <a:p>
            <a:pPr algn="just"/>
            <a:r>
              <a:rPr lang="fa-IR" sz="2400" dirty="0">
                <a:latin typeface="Arial" pitchFamily="34" charset="0"/>
                <a:cs typeface="Arial" pitchFamily="34" charset="0"/>
              </a:rPr>
              <a:t>دوز کشنده متانول :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ml/kg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 1 از محلول 100% </a:t>
            </a:r>
          </a:p>
          <a:p>
            <a:pPr algn="just"/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algn="just" rtl="1"/>
            <a:r>
              <a:rPr lang="fa-IR" sz="2400" dirty="0">
                <a:latin typeface="Arial" pitchFamily="34" charset="0"/>
                <a:cs typeface="Arial" pitchFamily="34" charset="0"/>
              </a:rPr>
              <a:t>اثرات توکسیک متانول معمولاً 12 تا 24 ساعت بعد ظاهر می شوند</a:t>
            </a:r>
          </a:p>
          <a:p>
            <a:pPr algn="just" rtl="1"/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algn="just" rtl="1"/>
            <a:r>
              <a:rPr lang="fa-IR" sz="2400" dirty="0">
                <a:latin typeface="Arial" pitchFamily="34" charset="0"/>
                <a:cs typeface="Arial" pitchFamily="34" charset="0"/>
              </a:rPr>
              <a:t>عامل اصلی اثرات توکسیک متانول متابولیت هایش یعنی فرمالدئید و اسید فرمیک هستند.</a:t>
            </a:r>
          </a:p>
          <a:p>
            <a:pPr algn="just" rtl="1"/>
            <a:r>
              <a:rPr lang="fa-IR" sz="2400" dirty="0">
                <a:latin typeface="Arial" pitchFamily="34" charset="0"/>
                <a:cs typeface="Arial" pitchFamily="34" charset="0"/>
              </a:rPr>
              <a:t>فرمالدئید به سرعت تحت اکسیداسیون به اسید فرمیک تبدیل می شود که یک سم میتوکندریال بوده و مشابه سیانور باعث مهار سیتوکروم اکسیداز میشود لذا موجب اسیدوز متابولیک شدید با آنیون گپ بالا ، ضایعات هسته های قاعده ای مغز (خصوصا نکروز پوتامن) و دمیلینیزاسیون عصب بینایی می شود.</a:t>
            </a:r>
          </a:p>
          <a:p>
            <a:pPr algn="just" rtl="1"/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a-IR" sz="2400" dirty="0"/>
              <a:t>هنگامی که سطح متانول بالای </a:t>
            </a:r>
            <a:r>
              <a:rPr lang="en-US" sz="2400" dirty="0"/>
              <a:t>50mg/</a:t>
            </a:r>
            <a:r>
              <a:rPr lang="en-US" sz="2400" dirty="0" err="1"/>
              <a:t>dL</a:t>
            </a:r>
            <a:r>
              <a:rPr lang="fa-IR" sz="2400" dirty="0"/>
              <a:t> باشد اغلب مقدار بیکربنات زیر 18 خواهد بود و برعکس...</a:t>
            </a:r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algn="just" rtl="1"/>
            <a:endParaRPr lang="fa-I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34" y="0"/>
            <a:ext cx="8229600" cy="785794"/>
          </a:xfrm>
        </p:spPr>
        <p:txBody>
          <a:bodyPr>
            <a:normAutofit/>
          </a:bodyPr>
          <a:lstStyle/>
          <a:p>
            <a:pPr rtl="1"/>
            <a:r>
              <a:rPr lang="fa-IR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توکسیسیته متانول</a:t>
            </a: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4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857232"/>
            <a:ext cx="8229600" cy="5715040"/>
          </a:xfrm>
        </p:spPr>
        <p:txBody>
          <a:bodyPr>
            <a:noAutofit/>
          </a:bodyPr>
          <a:lstStyle/>
          <a:p>
            <a:pPr algn="just"/>
            <a:r>
              <a:rPr lang="fa-IR" sz="2400" dirty="0">
                <a:latin typeface="Arial" pitchFamily="34" charset="0"/>
                <a:cs typeface="Arial" pitchFamily="34" charset="0"/>
              </a:rPr>
              <a:t>اثرات بینایی: تاری دید، پرخونی دیسک اپتیک ( اولین یافته افتالموسکوپیک )، ادم پاپی ، دیلاتاسیون مردمک بدون پاسخ به نور، فتوفوبیا ، درد چشم ، ادم رتین،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Snow Storm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 یا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snowfield vision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، دید تونلی و در نهایت کوری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 کامل در مسمومیتهای شدید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 rtl="1"/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algn="just" rtl="1"/>
            <a:r>
              <a:rPr lang="fa-IR" sz="2400" dirty="0">
                <a:latin typeface="Arial" pitchFamily="34" charset="0"/>
                <a:cs typeface="Arial" pitchFamily="34" charset="0"/>
              </a:rPr>
              <a:t>نقایص بینایی در صورت عدم بهبود در هفته اول معمولاً دائمی خواهند شد.</a:t>
            </a:r>
          </a:p>
          <a:p>
            <a:pPr algn="just" rtl="1"/>
            <a:r>
              <a:rPr lang="fa-IR" sz="2400" dirty="0">
                <a:latin typeface="Arial" pitchFamily="34" charset="0"/>
                <a:cs typeface="Arial" pitchFamily="34" charset="0"/>
              </a:rPr>
              <a:t>ادم پاپی در اغلب موارد تا 2 ماه تداوم خواهد داشت.</a:t>
            </a:r>
          </a:p>
          <a:p>
            <a:pPr algn="just" rtl="1"/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a-IR" sz="2400" dirty="0">
                <a:latin typeface="Arial" pitchFamily="34" charset="0"/>
                <a:cs typeface="Arial" pitchFamily="34" charset="0"/>
              </a:rPr>
              <a:t>سایر عوارض:</a:t>
            </a:r>
          </a:p>
          <a:p>
            <a:pPr algn="just">
              <a:buNone/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تهوع ، استفراغ ، دل درد و دل پیچه، گاستریت هموراژیک ، پانکراتیت، تاکی پنه ، هیپرپنه و به ندرت تنگی نفس ، میوگلوبینوری ، نارسایی کلیه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609600" indent="-609600" algn="ctr">
              <a:lnSpc>
                <a:spcPct val="90000"/>
              </a:lnSpc>
              <a:buNone/>
            </a:pPr>
            <a:r>
              <a:rPr lang="en-US" sz="2400" dirty="0"/>
              <a:t>20mg/dl</a:t>
            </a:r>
            <a:r>
              <a:rPr lang="fa-IR" sz="2400" dirty="0"/>
              <a:t>&lt; علائم </a:t>
            </a:r>
            <a:r>
              <a:rPr lang="en-US" sz="2400" dirty="0"/>
              <a:t>CNS</a:t>
            </a:r>
            <a:r>
              <a:rPr lang="fa-IR" sz="2400" dirty="0"/>
              <a:t> </a:t>
            </a:r>
          </a:p>
          <a:p>
            <a:pPr marL="609600" indent="-609600" algn="ctr">
              <a:lnSpc>
                <a:spcPct val="90000"/>
              </a:lnSpc>
              <a:buNone/>
            </a:pPr>
            <a:r>
              <a:rPr lang="en-US" sz="2400" dirty="0"/>
              <a:t>100mg/dl</a:t>
            </a:r>
            <a:r>
              <a:rPr lang="fa-IR" sz="2400" dirty="0"/>
              <a:t>&lt; علائم چشمی</a:t>
            </a:r>
          </a:p>
          <a:p>
            <a:pPr marL="609600" indent="-609600" algn="ctr">
              <a:lnSpc>
                <a:spcPct val="90000"/>
              </a:lnSpc>
              <a:buNone/>
            </a:pPr>
            <a:r>
              <a:rPr lang="en-US" sz="2400" dirty="0"/>
              <a:t>150-200mg/dl</a:t>
            </a:r>
            <a:r>
              <a:rPr lang="fa-IR" sz="2400" dirty="0"/>
              <a:t>&lt; مرگ</a:t>
            </a:r>
          </a:p>
          <a:p>
            <a:pPr algn="just" rtl="1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 rtl="1"/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26064"/>
          </a:xfrm>
        </p:spPr>
        <p:txBody>
          <a:bodyPr>
            <a:normAutofit/>
          </a:bodyPr>
          <a:lstStyle/>
          <a:p>
            <a:pPr algn="r"/>
            <a:r>
              <a:rPr lang="fa-IR" sz="2800" dirty="0">
                <a:cs typeface="+mn-cs"/>
              </a:rPr>
              <a:t>اتانول</a:t>
            </a:r>
            <a:br>
              <a:rPr lang="fa-IR" sz="2800" dirty="0">
                <a:cs typeface="+mn-cs"/>
              </a:rPr>
            </a:br>
            <a:r>
              <a:rPr lang="fa-IR" sz="2800" dirty="0">
                <a:cs typeface="+mn-cs"/>
              </a:rPr>
              <a:t>متانول</a:t>
            </a:r>
            <a:br>
              <a:rPr lang="fa-IR" sz="2800" dirty="0">
                <a:cs typeface="+mn-cs"/>
              </a:rPr>
            </a:br>
            <a:r>
              <a:rPr lang="fa-IR" sz="2800" dirty="0">
                <a:cs typeface="+mn-cs"/>
              </a:rPr>
              <a:t>اتیلن گلیکول</a:t>
            </a:r>
            <a:br>
              <a:rPr lang="fa-IR" sz="2800" dirty="0">
                <a:cs typeface="+mn-cs"/>
              </a:rPr>
            </a:br>
            <a:r>
              <a:rPr lang="fa-IR" sz="2800" dirty="0">
                <a:cs typeface="+mn-cs"/>
              </a:rPr>
              <a:t>ایزوپروپیل الکل(ایزوپروپانول)</a:t>
            </a:r>
            <a:br>
              <a:rPr lang="en-US" sz="2800" dirty="0">
                <a:cs typeface="+mn-cs"/>
              </a:rPr>
            </a:br>
            <a:r>
              <a:rPr lang="fa-IR" sz="2800" dirty="0">
                <a:cs typeface="+mn-cs"/>
              </a:rPr>
              <a:t>دی اتیلن گلیکول</a:t>
            </a:r>
            <a:br>
              <a:rPr lang="fa-IR" sz="2800" dirty="0">
                <a:cs typeface="+mn-cs"/>
              </a:rPr>
            </a:br>
            <a:r>
              <a:rPr lang="fa-IR" sz="2800" dirty="0">
                <a:cs typeface="+mn-cs"/>
              </a:rPr>
              <a:t>بوتوکسی اتانول</a:t>
            </a:r>
            <a:endParaRPr lang="en-US" sz="2800" dirty="0">
              <a:cs typeface="+mn-cs"/>
            </a:endParaRP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838200"/>
            <a:ext cx="8007350" cy="2233610"/>
          </a:xfrm>
        </p:spPr>
        <p:txBody>
          <a:bodyPr>
            <a:normAutofit/>
          </a:bodyPr>
          <a:lstStyle/>
          <a:p>
            <a:pPr algn="r" rtl="1"/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fa-IR" sz="2400" dirty="0">
                <a:latin typeface="Arial" pitchFamily="34" charset="0"/>
                <a:cs typeface="Arial" pitchFamily="34" charset="0"/>
              </a:rPr>
              <a:t>نفروتوکسیسیتی(شایعترین)</a:t>
            </a:r>
          </a:p>
          <a:p>
            <a:pPr algn="r" rtl="1"/>
            <a:r>
              <a:rPr lang="fa-IR" sz="2400" dirty="0">
                <a:latin typeface="Arial" pitchFamily="34" charset="0"/>
                <a:cs typeface="Arial" pitchFamily="34" charset="0"/>
              </a:rPr>
              <a:t>هیپوکلسمی</a:t>
            </a:r>
          </a:p>
          <a:p>
            <a:pPr algn="r" rtl="1"/>
            <a:r>
              <a:rPr lang="en-US" sz="2400" dirty="0" err="1">
                <a:latin typeface="Arial" pitchFamily="34" charset="0"/>
                <a:cs typeface="Arial" pitchFamily="34" charset="0"/>
              </a:rPr>
              <a:t>QTc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 طولانی</a:t>
            </a:r>
          </a:p>
          <a:p>
            <a:pPr algn="r" rtl="1"/>
            <a:r>
              <a:rPr lang="fa-IR" sz="2400" dirty="0">
                <a:latin typeface="Arial" pitchFamily="34" charset="0"/>
                <a:cs typeface="Arial" pitchFamily="34" charset="0"/>
              </a:rPr>
              <a:t>اختلال کارکرد اعصاب کرانیال</a:t>
            </a:r>
          </a:p>
        </p:txBody>
      </p:sp>
      <p:sp>
        <p:nvSpPr>
          <p:cNvPr id="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0034" y="0"/>
            <a:ext cx="8229600" cy="785794"/>
          </a:xfrm>
        </p:spPr>
        <p:txBody>
          <a:bodyPr>
            <a:normAutofit/>
          </a:bodyPr>
          <a:lstStyle/>
          <a:p>
            <a:pPr rtl="1"/>
            <a:r>
              <a:rPr lang="fa-IR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توکسیسیته اتیلن گلیکول</a:t>
            </a: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571472" y="3571876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توکسیسیته ایزوپروپانول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ctangle 3"/>
          <p:cNvSpPr txBox="1">
            <a:spLocks noRot="1" noChangeArrowheads="1"/>
          </p:cNvSpPr>
          <p:nvPr/>
        </p:nvSpPr>
        <p:spPr>
          <a:xfrm>
            <a:off x="857224" y="4714884"/>
            <a:ext cx="8007350" cy="121444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گاستریت هموراژیک</a:t>
            </a: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pPr rtl="1"/>
            <a:r>
              <a:rPr lang="fa-IR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پاراکلینیک و تستهای تشخیصی</a:t>
            </a: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85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اندازه گیری سطح سرمی متانول و اتانول خون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اندازه گیری سطح اتیلن گلیکول</a:t>
            </a:r>
          </a:p>
          <a:p>
            <a:pPr marL="609600" indent="-609600">
              <a:lnSpc>
                <a:spcPct val="90000"/>
              </a:lnSpc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اندازه گیری سطح ایزوپروپانول</a:t>
            </a:r>
          </a:p>
          <a:p>
            <a:pPr marL="609600" indent="-609600">
              <a:lnSpc>
                <a:spcPct val="90000"/>
              </a:lnSpc>
              <a:buNone/>
            </a:pPr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marL="609600" indent="-609600" algn="just">
              <a:lnSpc>
                <a:spcPct val="9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ABG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 یا حسب مورد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VBG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*2</a:t>
            </a:r>
          </a:p>
          <a:p>
            <a:pPr marL="609600" indent="-609600" algn="just">
              <a:lnSpc>
                <a:spcPct val="90000"/>
              </a:lnSpc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آزمایشات روتین (+ آمیلازسرم+سطح سرمی کلسیم و سایر الکترولیتها+اوره خون+کراتینین خون )</a:t>
            </a: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None/>
            </a:pPr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marL="609600" indent="-609600" algn="ctr" rtl="1">
              <a:lnSpc>
                <a:spcPct val="90000"/>
              </a:lnSpc>
              <a:buFont typeface="Wingdings" pitchFamily="2" charset="2"/>
              <a:buNone/>
            </a:pPr>
            <a:endParaRPr lang="fa-IR" sz="2400" b="1" dirty="0">
              <a:latin typeface="Arial" pitchFamily="34" charset="0"/>
              <a:cs typeface="Arial" pitchFamily="34" charset="0"/>
            </a:endParaRPr>
          </a:p>
          <a:p>
            <a:pPr marL="609600" indent="-609600" algn="r" rtl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pPr rtl="1"/>
            <a:r>
              <a:rPr lang="fa-IR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تدابیر درمانی</a:t>
            </a: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06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2400" dirty="0">
                <a:latin typeface="Arial" pitchFamily="34" charset="0"/>
                <a:cs typeface="Arial" pitchFamily="34" charset="0"/>
              </a:rPr>
              <a:t> حفظ راه های هوایی و تجویز مایعات وریدی کافی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ABC</a:t>
            </a:r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a-IR" sz="2400" dirty="0">
                <a:latin typeface="Arial" pitchFamily="34" charset="0"/>
                <a:cs typeface="Arial" pitchFamily="34" charset="0"/>
              </a:rPr>
              <a:t>لاواژ معده و شارکول بدلیل جذب سریع الکلها تاثیری ندارد.</a:t>
            </a:r>
          </a:p>
          <a:p>
            <a:pPr algn="just"/>
            <a:r>
              <a:rPr lang="fa-IR" sz="2400" dirty="0">
                <a:latin typeface="Arial" pitchFamily="34" charset="0"/>
                <a:cs typeface="Arial" pitchFamily="34" charset="0"/>
              </a:rPr>
              <a:t>درمان اسیدوز متابولیک با استفاده از بیکربنات سدیم و نگه داشتن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PH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 بالاتر از 7.25-7.20</a:t>
            </a:r>
          </a:p>
          <a:p>
            <a:pPr algn="just"/>
            <a:r>
              <a:rPr lang="fa-IR" sz="2400" dirty="0">
                <a:latin typeface="Arial" pitchFamily="34" charset="0"/>
                <a:cs typeface="Arial" pitchFamily="34" charset="0"/>
              </a:rPr>
              <a:t>استفاده از آنتی دوت(اتانول،فومپیزول) جهت بلوک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ADH</a:t>
            </a:r>
          </a:p>
          <a:p>
            <a:pPr algn="just"/>
            <a:r>
              <a:rPr lang="fa-IR" sz="2400" dirty="0">
                <a:latin typeface="Arial" pitchFamily="34" charset="0"/>
                <a:cs typeface="Arial" pitchFamily="34" charset="0"/>
              </a:rPr>
              <a:t>تمایل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ADH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 به اتانول 10 تا 20 برابربیشتر از متانول است.</a:t>
            </a:r>
          </a:p>
          <a:p>
            <a:pPr algn="just"/>
            <a:r>
              <a:rPr lang="fa-IR" sz="2400" dirty="0">
                <a:latin typeface="Arial" pitchFamily="34" charset="0"/>
                <a:cs typeface="Arial" pitchFamily="34" charset="0"/>
              </a:rPr>
              <a:t>در صورت استفاده از اتانول به عنوان آنتی دوت :سطح سرمی اتانول را باید در محدوده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100mg/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dL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 حفظ نمود.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a-IR" sz="2400" dirty="0">
                <a:latin typeface="Arial" pitchFamily="34" charset="0"/>
                <a:cs typeface="Arial" pitchFamily="34" charset="0"/>
              </a:rPr>
              <a:t>درمان با آنتی دوت تا زمانی که سطح سرمی الکلهای توکسیک به زیر -20-25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mg/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dL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برسد ادامه مییابد.</a:t>
            </a:r>
          </a:p>
          <a:p>
            <a:pPr algn="just"/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71472" y="0"/>
            <a:ext cx="8229600" cy="785794"/>
          </a:xfrm>
        </p:spPr>
        <p:txBody>
          <a:bodyPr>
            <a:normAutofit/>
          </a:bodyPr>
          <a:lstStyle/>
          <a:p>
            <a:pPr rtl="1"/>
            <a:r>
              <a:rPr lang="fa-IR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طریقه اتانول تراپی</a:t>
            </a: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26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None/>
            </a:pPr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algn="just" rtl="1"/>
            <a:r>
              <a:rPr lang="fa-IR" sz="2400" dirty="0">
                <a:latin typeface="Arial" pitchFamily="34" charset="0"/>
                <a:cs typeface="Arial" pitchFamily="34" charset="0"/>
              </a:rPr>
              <a:t>در ایران تجویز اتانول به فرم خوراکی انجام می شود:</a:t>
            </a:r>
          </a:p>
          <a:p>
            <a:pPr algn="just" rtl="1">
              <a:buFont typeface="Wingdings" pitchFamily="2" charset="2"/>
              <a:buNone/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در روش خوراکی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1cc/kg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 از الکل 95-100% در آب میوه رقیق میشود تا به غلظت 20% برسد و سپس در طی 30 دقیقه به بیمار خورانده یا از طریق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NGT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 گاواژ شده(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Loading Dose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) و سپس 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در فرد نرمال یک دهم  (1/10)همین مقدار در هر ساعت تجویز می شود.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در الکلیهای مزمن یک پنجم (2/10)همین مقدار در هر ساعت تجویز می شود.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در طی دیالیز یک سوم (3/10)همین مقدار در هر ساعت تجویز می شود.</a:t>
            </a:r>
          </a:p>
          <a:p>
            <a:pPr marL="514350" indent="-514350" algn="just">
              <a:buFont typeface="+mj-lt"/>
              <a:buAutoNum type="arabicPeriod"/>
            </a:pPr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Wingdings" pitchFamily="2" charset="2"/>
              <a:buChar char="q"/>
            </a:pPr>
            <a:r>
              <a:rPr lang="fa-I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افزایش آنیون گپ یا کاهش غلظت بیکربنات نشانگر عدم کفایت اتانول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514350" indent="-514350" algn="just" rtl="1">
              <a:buFont typeface="+mj-lt"/>
              <a:buAutoNum type="arabicPeriod"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0"/>
            <a:ext cx="8229600" cy="714356"/>
          </a:xfrm>
        </p:spPr>
        <p:txBody>
          <a:bodyPr>
            <a:normAutofit/>
          </a:bodyPr>
          <a:lstStyle/>
          <a:p>
            <a:pPr rtl="1"/>
            <a:r>
              <a:rPr lang="fa-IR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فومپیزول</a:t>
            </a: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47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fa-IR" dirty="0"/>
          </a:p>
          <a:p>
            <a:pPr algn="r" rtl="1"/>
            <a:endParaRPr lang="en-US" dirty="0"/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571472" y="1214422"/>
            <a:ext cx="8229600" cy="3714776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a-IR" sz="2400" dirty="0">
                <a:latin typeface="Arial" pitchFamily="34" charset="0"/>
                <a:ea typeface="+mj-ea"/>
                <a:cs typeface="Arial" pitchFamily="34" charset="0"/>
              </a:rPr>
              <a:t>لودینگ:15</a:t>
            </a:r>
            <a:r>
              <a:rPr lang="en-US" sz="2400" dirty="0">
                <a:latin typeface="Arial" pitchFamily="34" charset="0"/>
                <a:ea typeface="+mj-ea"/>
                <a:cs typeface="Arial" pitchFamily="34" charset="0"/>
              </a:rPr>
              <a:t>mg/kg</a:t>
            </a:r>
            <a:endParaRPr lang="fa-IR" sz="24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fa-IR" sz="2400" dirty="0">
              <a:latin typeface="Arial" pitchFamily="34" charset="0"/>
              <a:ea typeface="+mj-ea"/>
              <a:cs typeface="Arial" pitchFamily="34" charset="0"/>
            </a:endParaRPr>
          </a:p>
          <a:p>
            <a:pPr>
              <a:spcBef>
                <a:spcPct val="0"/>
              </a:spcBef>
              <a:buFont typeface="Arial" pitchFamily="34" charset="0"/>
              <a:buChar char="•"/>
            </a:pPr>
            <a:r>
              <a:rPr kumimoji="0" lang="fa-IR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ادامه با :10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mg/kg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هر 12 ساعت تا 48 ساعت و سپس در صورت نیاز به ادامه فومپیزول  15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mg/kg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 هر 12 ساعت </a:t>
            </a:r>
          </a:p>
          <a:p>
            <a:pPr lvl="0">
              <a:spcBef>
                <a:spcPct val="0"/>
              </a:spcBef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</a:pPr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</a:pPr>
            <a:r>
              <a:rPr kumimoji="0" lang="fa-IR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داخل 100 سی سی </a:t>
            </a:r>
            <a:r>
              <a:rPr lang="en-US" sz="2400" dirty="0">
                <a:latin typeface="Arial" pitchFamily="34" charset="0"/>
                <a:ea typeface="+mj-ea"/>
                <a:cs typeface="Arial" pitchFamily="34" charset="0"/>
              </a:rPr>
              <a:t>N/S</a:t>
            </a:r>
            <a:r>
              <a:rPr lang="fa-IR" sz="2400" dirty="0">
                <a:latin typeface="Arial" pitchFamily="34" charset="0"/>
                <a:ea typeface="+mj-ea"/>
                <a:cs typeface="Arial" pitchFamily="34" charset="0"/>
              </a:rPr>
              <a:t> یا </a:t>
            </a:r>
            <a:r>
              <a:rPr lang="en-US" sz="2400" dirty="0">
                <a:latin typeface="Arial" pitchFamily="34" charset="0"/>
                <a:ea typeface="+mj-ea"/>
                <a:cs typeface="Arial" pitchFamily="34" charset="0"/>
              </a:rPr>
              <a:t>D/W5%</a:t>
            </a:r>
            <a:r>
              <a:rPr lang="fa-IR" sz="2400" dirty="0">
                <a:latin typeface="Arial" pitchFamily="34" charset="0"/>
                <a:ea typeface="+mj-ea"/>
                <a:cs typeface="Arial" pitchFamily="34" charset="0"/>
              </a:rPr>
              <a:t> در طی 30 دقیقه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</a:pPr>
            <a:endParaRPr kumimoji="0" lang="fa-IR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</a:pPr>
            <a:r>
              <a:rPr lang="fa-IR" sz="2400" dirty="0">
                <a:latin typeface="Arial" pitchFamily="34" charset="0"/>
                <a:ea typeface="+mj-ea"/>
                <a:cs typeface="Arial" pitchFamily="34" charset="0"/>
              </a:rPr>
              <a:t>افزایش دوز در طی دیالیز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pPr rtl="1"/>
            <a:r>
              <a:rPr lang="fa-IR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ادامه تدابیر درمانی</a:t>
            </a: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06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a-IR" sz="2400" dirty="0">
                <a:latin typeface="Arial" pitchFamily="34" charset="0"/>
                <a:cs typeface="Arial" pitchFamily="34" charset="0"/>
              </a:rPr>
              <a:t> در مسمومیت با متانول: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اسیدفولیک یا اسیدفولینیک(لکوورین)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mg/kg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 2-1 هر 6-4 ساعت</a:t>
            </a:r>
          </a:p>
          <a:p>
            <a:pPr algn="just"/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a-IR" sz="2400" dirty="0">
                <a:latin typeface="Arial" pitchFamily="34" charset="0"/>
                <a:cs typeface="Arial" pitchFamily="34" charset="0"/>
              </a:rPr>
              <a:t>در مسمومیت با اتیلن گلیکول :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پیریدوکسین(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vit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B6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)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mg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100 هر 6 ساعت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تیامین 100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mg</a:t>
            </a:r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methanol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4438767" cy="4786322"/>
          </a:xfrm>
        </p:spPr>
      </p:pic>
      <p:pic>
        <p:nvPicPr>
          <p:cNvPr id="6" name="Picture 5" descr="ethylen glyco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0"/>
            <a:ext cx="4495800" cy="4772025"/>
          </a:xfrm>
          <a:prstGeom prst="rect">
            <a:avLst/>
          </a:prstGeom>
        </p:spPr>
      </p:pic>
      <p:pic>
        <p:nvPicPr>
          <p:cNvPr id="7" name="Picture 6" descr="isopropano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4943208"/>
            <a:ext cx="2276793" cy="1914792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pPr rtl="1"/>
            <a:r>
              <a:rPr lang="fa-IR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اندیکاسیون های همودیالیز</a:t>
            </a: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67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 نارسایی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end organ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(در تمام الکلهای توکسیک)</a:t>
            </a:r>
          </a:p>
          <a:p>
            <a:pPr algn="just">
              <a:lnSpc>
                <a:spcPct val="90000"/>
              </a:lnSpc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 اسیدوز متابولیک شدید بدون پاسخ به درمانهای معمول(معمولا: متانول/اتیلن گلیکول)</a:t>
            </a:r>
          </a:p>
          <a:p>
            <a:pPr algn="just">
              <a:lnSpc>
                <a:spcPct val="90000"/>
              </a:lnSpc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 علائم چشمی واضح در متانول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سطح سرمی متانول &gt;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50mg/dl</a:t>
            </a:r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endParaRPr lang="fa-IR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دیالیز را تا زمان رسیدن به سطح سرمی زیر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20 mg/dl</a:t>
            </a:r>
            <a:r>
              <a:rPr lang="fa-IR" sz="2400" dirty="0">
                <a:latin typeface="Arial" pitchFamily="34" charset="0"/>
                <a:cs typeface="Arial" pitchFamily="34" charset="0"/>
              </a:rPr>
              <a:t> ادامه می دهیم.</a:t>
            </a:r>
          </a:p>
          <a:p>
            <a:pPr algn="just">
              <a:lnSpc>
                <a:spcPct val="90000"/>
              </a:lnSpc>
            </a:pPr>
            <a:r>
              <a:rPr lang="fa-IR" sz="2400" dirty="0">
                <a:latin typeface="Arial" pitchFamily="34" charset="0"/>
                <a:cs typeface="Arial" pitchFamily="34" charset="0"/>
              </a:rPr>
              <a:t> برخی انجام فوری دیالیز را در تمام موارد مسمومیت با متانول حتی بدون وجود علائم توصیه می کنند.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Picture1ی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69113"/>
          </a:xfrm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143000"/>
          </a:xfrm>
        </p:spPr>
        <p:txBody>
          <a:bodyPr/>
          <a:lstStyle/>
          <a:p>
            <a:r>
              <a:rPr lang="fa-IR" dirty="0">
                <a:latin typeface="Arial" pitchFamily="34" charset="0"/>
                <a:cs typeface="Arial" pitchFamily="34" charset="0"/>
              </a:rPr>
              <a:t>مسمومیت با اتانول(الکل اتیلیک)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just"/>
            <a:r>
              <a:rPr lang="fa-IR" sz="2400" dirty="0"/>
              <a:t>اتانول (الکل اتیلیک) شایعترین داروی مصرفی و سوءمصرفی در جهان است.</a:t>
            </a:r>
          </a:p>
          <a:p>
            <a:pPr algn="just"/>
            <a:endParaRPr lang="fa-IR" sz="2400" dirty="0"/>
          </a:p>
          <a:p>
            <a:pPr algn="just"/>
            <a:r>
              <a:rPr lang="fa-IR" sz="2400" dirty="0"/>
              <a:t>شکل خالص آن به صورت مایعی است شفاف و بی رنگ ، با بو و مزه تند و اندکی فرار.</a:t>
            </a:r>
          </a:p>
          <a:p>
            <a:pPr algn="just"/>
            <a:endParaRPr lang="fa-IR" sz="2400" dirty="0"/>
          </a:p>
          <a:p>
            <a:pPr algn="just"/>
            <a:r>
              <a:rPr lang="fa-IR" sz="2400" dirty="0"/>
              <a:t>اتانول علاوه بر مشروبات الکلی در فرآورده های خانگی نیز با غلظت های متفاوت وجود دارد. دهان شویه ها و آنتی سپتیک ها 10 تا 75 درصد و انواع ادوکلن ها 40 تا 80 درصد الکل دارند(باعث مسمومیت اتفاقی در کودکان)</a:t>
            </a:r>
          </a:p>
          <a:p>
            <a:pPr algn="just"/>
            <a:endParaRPr lang="fa-IR" sz="2400" dirty="0"/>
          </a:p>
          <a:p>
            <a:pPr algn="just">
              <a:lnSpc>
                <a:spcPct val="90000"/>
              </a:lnSpc>
            </a:pPr>
            <a:r>
              <a:rPr lang="fa-IR" sz="2400" dirty="0"/>
              <a:t>میزان حدودی اتانول در مشروبات الکلی رایج در جهان :</a:t>
            </a:r>
          </a:p>
          <a:p>
            <a:pPr algn="just">
              <a:lnSpc>
                <a:spcPct val="90000"/>
              </a:lnSpc>
              <a:buNone/>
            </a:pPr>
            <a:r>
              <a:rPr lang="fa-IR" sz="2400" dirty="0"/>
              <a:t>آبجو 5-3%</a:t>
            </a:r>
          </a:p>
          <a:p>
            <a:pPr algn="just">
              <a:lnSpc>
                <a:spcPct val="90000"/>
              </a:lnSpc>
              <a:buNone/>
            </a:pPr>
            <a:r>
              <a:rPr lang="fa-IR" sz="2400" dirty="0"/>
              <a:t>شراب (شری،پورت،ورموث)20-(معمولی)10%</a:t>
            </a:r>
          </a:p>
          <a:p>
            <a:pPr algn="just">
              <a:lnSpc>
                <a:spcPct val="90000"/>
              </a:lnSpc>
              <a:buNone/>
            </a:pPr>
            <a:r>
              <a:rPr lang="fa-IR" sz="2400" dirty="0"/>
              <a:t>ویسکی،ودکا،برندی 45-35%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Maryam\Desktop\Untitle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17660"/>
            <a:ext cx="8229600" cy="3691043"/>
          </a:xfrm>
          <a:prstGeom prst="rect">
            <a:avLst/>
          </a:prstGeom>
          <a:noFill/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762000"/>
            <a:ext cx="8007350" cy="533400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fa-IR" sz="2400" dirty="0"/>
              <a:t>جذب اتانول سریع است بطوریکه حدود 85% از دوز الکل خورده شده در طی 60 دقیقه جذب میشود.</a:t>
            </a:r>
            <a:endParaRPr lang="en-US" sz="2400" dirty="0"/>
          </a:p>
          <a:p>
            <a:pPr algn="just">
              <a:lnSpc>
                <a:spcPct val="90000"/>
              </a:lnSpc>
            </a:pPr>
            <a:endParaRPr lang="fa-IR" sz="2400" dirty="0"/>
          </a:p>
          <a:p>
            <a:pPr algn="just">
              <a:lnSpc>
                <a:spcPct val="90000"/>
              </a:lnSpc>
            </a:pPr>
            <a:r>
              <a:rPr lang="fa-IR" sz="2400" dirty="0"/>
              <a:t>جذب الکل : </a:t>
            </a:r>
          </a:p>
          <a:p>
            <a:pPr marL="514350" indent="-514350" algn="just">
              <a:lnSpc>
                <a:spcPct val="90000"/>
              </a:lnSpc>
              <a:buFont typeface="+mj-lt"/>
              <a:buAutoNum type="arabicPeriod"/>
            </a:pPr>
            <a:r>
              <a:rPr lang="fa-IR" sz="2400" dirty="0"/>
              <a:t>20%در معده </a:t>
            </a:r>
          </a:p>
          <a:p>
            <a:pPr marL="514350" indent="-514350" algn="just">
              <a:lnSpc>
                <a:spcPct val="90000"/>
              </a:lnSpc>
              <a:buFont typeface="+mj-lt"/>
              <a:buAutoNum type="arabicPeriod"/>
            </a:pPr>
            <a:r>
              <a:rPr lang="fa-IR" sz="2400" dirty="0"/>
              <a:t>80% در دوازدهه و ابتدای ژژونوم انجام می شود.</a:t>
            </a:r>
          </a:p>
          <a:p>
            <a:pPr marL="514350" indent="-514350" algn="just">
              <a:lnSpc>
                <a:spcPct val="90000"/>
              </a:lnSpc>
              <a:buNone/>
            </a:pPr>
            <a:endParaRPr lang="en-US" sz="2400" dirty="0"/>
          </a:p>
          <a:p>
            <a:pPr marL="514350" indent="-514350" algn="just">
              <a:lnSpc>
                <a:spcPct val="90000"/>
              </a:lnSpc>
            </a:pPr>
            <a:r>
              <a:rPr lang="fa-IR" sz="2400" dirty="0"/>
              <a:t>غلظت ایده آل برای جذب سریع اتانول 20% است.</a:t>
            </a:r>
          </a:p>
          <a:p>
            <a:pPr marL="514350" indent="-514350" algn="just">
              <a:lnSpc>
                <a:spcPct val="90000"/>
              </a:lnSpc>
              <a:buNone/>
            </a:pPr>
            <a:endParaRPr lang="fa-IR" sz="2400" dirty="0"/>
          </a:p>
          <a:p>
            <a:pPr algn="just">
              <a:lnSpc>
                <a:spcPct val="90000"/>
              </a:lnSpc>
            </a:pPr>
            <a:r>
              <a:rPr lang="fa-IR" sz="2400" dirty="0"/>
              <a:t>مصرف الکل با معده خالی یا همراه با داروهای افزایش دهنده حرکات دستگاه گوارش ( اریترومایسین ، متوکلوپرامید و سیزاپراید) سبب افزایش سرعت جذب شده و پر بودن معده و به ویژه صرف غذای چرب، مصرف داروهای کاهش دهنده حرکات گوارشی( مانند آنتی کولینرژیک ها) و الکل های با غلظت بالا(&gt;20%) جذب را به تاخیر می اندازند.</a:t>
            </a:r>
            <a:endParaRPr lang="en-US" sz="2400" dirty="0"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685800"/>
            <a:ext cx="8007350" cy="5410200"/>
          </a:xfrm>
        </p:spPr>
        <p:txBody>
          <a:bodyPr>
            <a:normAutofit lnSpcReduction="10000"/>
          </a:bodyPr>
          <a:lstStyle/>
          <a:p>
            <a:pPr algn="just"/>
            <a:r>
              <a:rPr lang="fa-IR" sz="2400" dirty="0"/>
              <a:t>اتانول در چربی حل نمی شود بنابراین در زنان با جثه و میزان الکل مصرفی مشابه با مردان؛ سطح خونی الکل  25-20% بالاتراز مردان میباشد.</a:t>
            </a:r>
          </a:p>
          <a:p>
            <a:pPr algn="just"/>
            <a:endParaRPr lang="fa-IR" sz="2400" dirty="0"/>
          </a:p>
          <a:p>
            <a:pPr algn="just"/>
            <a:r>
              <a:rPr lang="fa-IR" sz="2400" dirty="0"/>
              <a:t>پس از جذب به صورت یکنواخت در مایعات بدن منتشر شده و از سد خونی مغزی ( </a:t>
            </a:r>
            <a:r>
              <a:rPr lang="en-US" sz="2400" dirty="0"/>
              <a:t>BBB</a:t>
            </a:r>
            <a:r>
              <a:rPr lang="fa-IR" sz="2400" dirty="0"/>
              <a:t> ) نیز عبور کرده و تاثیر خود را بر روی مغز می گذارد. غلظت خونی الکل انعکاسی از غلظت الکل در مغز است.</a:t>
            </a:r>
          </a:p>
          <a:p>
            <a:pPr algn="just"/>
            <a:endParaRPr lang="fa-IR" sz="2400" dirty="0"/>
          </a:p>
          <a:p>
            <a:pPr algn="just"/>
            <a:r>
              <a:rPr lang="fa-IR" sz="2400" dirty="0"/>
              <a:t>همچنین اتانول براحتی از جفت عبور کرده و غلظت اتانول در جنین متناسب با غلطت آن در مادر میباشد.</a:t>
            </a:r>
          </a:p>
          <a:p>
            <a:pPr algn="just"/>
            <a:endParaRPr lang="fa-IR" sz="2400" dirty="0"/>
          </a:p>
          <a:p>
            <a:pPr algn="just"/>
            <a:r>
              <a:rPr lang="fa-IR" sz="2400" dirty="0"/>
              <a:t>اتانول فاقد رسپتور خاص: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a-IR" sz="2400" dirty="0"/>
              <a:t>تشدید اثرات مهاری </a:t>
            </a:r>
            <a:r>
              <a:rPr lang="en-US" sz="2400" dirty="0"/>
              <a:t>GABA</a:t>
            </a:r>
            <a:r>
              <a:rPr lang="fa-IR" sz="2400" dirty="0"/>
              <a:t> در رسپتورهای </a:t>
            </a:r>
            <a:r>
              <a:rPr lang="en-US" sz="2400" dirty="0" err="1"/>
              <a:t>GABAa</a:t>
            </a:r>
            <a:endParaRPr lang="fa-IR" sz="2400" dirty="0"/>
          </a:p>
          <a:p>
            <a:pPr marL="457200" indent="-457200" algn="just">
              <a:buFont typeface="+mj-lt"/>
              <a:buAutoNum type="arabicPeriod"/>
            </a:pPr>
            <a:r>
              <a:rPr lang="fa-IR" sz="2400" dirty="0"/>
              <a:t>بلوک زیر گروه </a:t>
            </a:r>
            <a:r>
              <a:rPr lang="en-US" sz="2400" dirty="0"/>
              <a:t>NMDA</a:t>
            </a:r>
            <a:r>
              <a:rPr lang="fa-IR" sz="2400" dirty="0"/>
              <a:t> از گلوتامات</a:t>
            </a:r>
            <a:endParaRPr lang="en-US" sz="2400" dirty="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685800"/>
            <a:ext cx="8007350" cy="5410200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fa-IR" sz="2400" dirty="0"/>
              <a:t>•  بیش از 90% از الکل خورده شده در کبد توسط آنزیم الکل دهیدروژناز متابولیزه و کمتر از 10% آن بدون تغییر از راه کلیه ها، ریه ها و تعریق دفع می شود.</a:t>
            </a:r>
          </a:p>
          <a:p>
            <a:pPr algn="just">
              <a:lnSpc>
                <a:spcPct val="90000"/>
              </a:lnSpc>
            </a:pPr>
            <a:r>
              <a:rPr lang="fa-IR" sz="2400" dirty="0"/>
              <a:t>دوز کشنده اتانول خالص در بالغین </a:t>
            </a:r>
            <a:r>
              <a:rPr lang="en-US" sz="2400" dirty="0"/>
              <a:t>6-10cc/kg</a:t>
            </a:r>
            <a:r>
              <a:rPr lang="fa-IR" sz="2400" dirty="0"/>
              <a:t> و در کودکان حدود </a:t>
            </a:r>
            <a:r>
              <a:rPr lang="en-US" sz="2400" dirty="0"/>
              <a:t>4cc/kg</a:t>
            </a:r>
            <a:r>
              <a:rPr lang="fa-IR" sz="2400" dirty="0"/>
              <a:t> گزارش شده است.</a:t>
            </a:r>
          </a:p>
          <a:p>
            <a:pPr algn="just">
              <a:lnSpc>
                <a:spcPct val="90000"/>
              </a:lnSpc>
            </a:pPr>
            <a:endParaRPr lang="fa-IR" sz="2400" dirty="0"/>
          </a:p>
          <a:p>
            <a:pPr algn="just">
              <a:lnSpc>
                <a:spcPct val="90000"/>
              </a:lnSpc>
            </a:pPr>
            <a:r>
              <a:rPr lang="fa-IR" sz="2400" dirty="0"/>
              <a:t>میزان متوسط متابولیسم اتانول: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en-US" sz="2400" dirty="0"/>
              <a:t>mg/Kg/h</a:t>
            </a:r>
            <a:r>
              <a:rPr lang="fa-IR" sz="2400" dirty="0"/>
              <a:t>125-100 در مشروبخوارهای گهگاهی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en-US" sz="2400" dirty="0"/>
              <a:t>mg/Kg/h</a:t>
            </a:r>
            <a:r>
              <a:rPr lang="fa-IR" sz="2400" dirty="0"/>
              <a:t>175 در مشروبخوارهای عادتی و همیشگی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endParaRPr lang="fa-IR" sz="2400" dirty="0"/>
          </a:p>
          <a:p>
            <a:pPr marL="457200" indent="-457200" algn="just">
              <a:lnSpc>
                <a:spcPct val="90000"/>
              </a:lnSpc>
            </a:pPr>
            <a:r>
              <a:rPr lang="fa-IR" sz="2400" dirty="0"/>
              <a:t>میزان کلیرانس اتانول: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en-US" sz="2400" dirty="0"/>
              <a:t>mg/</a:t>
            </a:r>
            <a:r>
              <a:rPr lang="en-US" sz="2400" dirty="0" err="1"/>
              <a:t>dL</a:t>
            </a:r>
            <a:r>
              <a:rPr lang="en-US" sz="2400" dirty="0"/>
              <a:t>/h</a:t>
            </a:r>
            <a:r>
              <a:rPr lang="fa-IR" sz="2400" dirty="0"/>
              <a:t>20 در مشروبخوارهای گهگاهی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en-US" sz="2400" dirty="0"/>
              <a:t>mg/</a:t>
            </a:r>
            <a:r>
              <a:rPr lang="en-US" sz="2400" dirty="0" err="1"/>
              <a:t>dL</a:t>
            </a:r>
            <a:r>
              <a:rPr lang="en-US" sz="2400" dirty="0"/>
              <a:t>/h</a:t>
            </a:r>
            <a:r>
              <a:rPr lang="fa-IR" sz="2400" dirty="0"/>
              <a:t>30 در مشروبخوارهای عادتی و همیشگی</a:t>
            </a:r>
          </a:p>
          <a:p>
            <a:pPr marL="457200" indent="-457200" algn="just">
              <a:lnSpc>
                <a:spcPct val="90000"/>
              </a:lnSpc>
              <a:buNone/>
            </a:pPr>
            <a:endParaRPr lang="fa-IR" sz="24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1364</TotalTime>
  <Words>2442</Words>
  <Application>Microsoft Office PowerPoint</Application>
  <PresentationFormat>On-screen Show (4:3)</PresentationFormat>
  <Paragraphs>300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Wingdings</vt:lpstr>
      <vt:lpstr>Office Theme</vt:lpstr>
      <vt:lpstr>PowerPoint Presentation</vt:lpstr>
      <vt:lpstr>مسمومیت با الکلها</vt:lpstr>
      <vt:lpstr>اتانول متانول اتیلن گلیکول ایزوپروپیل الکل(ایزوپروپانول) دی اتیلن گلیکول بوتوکسی اتانول</vt:lpstr>
      <vt:lpstr>مسمومیت با اتانول(الکل اتیلیک)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علائم بالینی در غلظتهای مختلف خونی الکل(بسته به سابقه مصرف و تولرانس افراد متفاوت میباشد)</vt:lpstr>
      <vt:lpstr>علائم و نشانه ها</vt:lpstr>
      <vt:lpstr>علائم و نشانه ها</vt:lpstr>
      <vt:lpstr>تداخلات دارویی  </vt:lpstr>
      <vt:lpstr>علل مرگ در مسمومیت حاد با اتانول</vt:lpstr>
      <vt:lpstr>علل افت سطح هوشیاری در یک بیمار الکلیک</vt:lpstr>
      <vt:lpstr>ارزیابی پاراکلینیکی و تستهای تشخیصی</vt:lpstr>
      <vt:lpstr>اندیکاسیونهای Brain CT Scan در بیماران کمایی بدنبال مسمومیت با اتانول</vt:lpstr>
      <vt:lpstr>تدابیر درمانی</vt:lpstr>
      <vt:lpstr>PowerPoint Presentation</vt:lpstr>
      <vt:lpstr>اندیکاسیونهای بستری در اتانول</vt:lpstr>
      <vt:lpstr>درمان الکلیسم مزمن</vt:lpstr>
      <vt:lpstr>مسمومیت با </vt:lpstr>
      <vt:lpstr>PowerPoint Presentation</vt:lpstr>
      <vt:lpstr>فارماکوکینتیک</vt:lpstr>
      <vt:lpstr>شرح حال</vt:lpstr>
      <vt:lpstr>علائم بالینی</vt:lpstr>
      <vt:lpstr>توکسیسیته متانول</vt:lpstr>
      <vt:lpstr>توکسیسیته متانول</vt:lpstr>
      <vt:lpstr>توکسیسیته اتیلن گلیکول</vt:lpstr>
      <vt:lpstr>پاراکلینیک و تستهای تشخیصی</vt:lpstr>
      <vt:lpstr>تدابیر درمانی</vt:lpstr>
      <vt:lpstr>طریقه اتانول تراپی</vt:lpstr>
      <vt:lpstr>فومپیزول</vt:lpstr>
      <vt:lpstr>ادامه تدابیر درمانی</vt:lpstr>
      <vt:lpstr>PowerPoint Presentation</vt:lpstr>
      <vt:lpstr>اندیکاسیون های همودیالیز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ali banagozar</cp:lastModifiedBy>
  <cp:revision>80</cp:revision>
  <dcterms:created xsi:type="dcterms:W3CDTF">2009-04-28T16:57:05Z</dcterms:created>
  <dcterms:modified xsi:type="dcterms:W3CDTF">2020-10-31T08:12:12Z</dcterms:modified>
</cp:coreProperties>
</file>